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58" r:id="rId4"/>
    <p:sldId id="296" r:id="rId5"/>
    <p:sldId id="297" r:id="rId6"/>
    <p:sldId id="298" r:id="rId7"/>
    <p:sldId id="299" r:id="rId8"/>
    <p:sldId id="300" r:id="rId9"/>
    <p:sldId id="301" r:id="rId10"/>
    <p:sldId id="259" r:id="rId11"/>
    <p:sldId id="302" r:id="rId12"/>
    <p:sldId id="260" r:id="rId13"/>
    <p:sldId id="303"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9" r:id="rId32"/>
    <p:sldId id="280" r:id="rId33"/>
    <p:sldId id="281" r:id="rId34"/>
    <p:sldId id="282" r:id="rId35"/>
    <p:sldId id="283" r:id="rId36"/>
    <p:sldId id="284" r:id="rId37"/>
    <p:sldId id="278" r:id="rId38"/>
    <p:sldId id="285" r:id="rId39"/>
    <p:sldId id="286" r:id="rId40"/>
    <p:sldId id="287" r:id="rId41"/>
    <p:sldId id="288" r:id="rId42"/>
    <p:sldId id="289" r:id="rId43"/>
    <p:sldId id="290" r:id="rId44"/>
    <p:sldId id="291" r:id="rId45"/>
    <p:sldId id="292" r:id="rId46"/>
    <p:sldId id="293" r:id="rId47"/>
    <p:sldId id="294" r:id="rId48"/>
    <p:sldId id="29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10"/>
    <p:restoredTop sz="89350"/>
  </p:normalViewPr>
  <p:slideViewPr>
    <p:cSldViewPr snapToGrid="0" snapToObjects="1">
      <p:cViewPr varScale="1">
        <p:scale>
          <a:sx n="84" d="100"/>
          <a:sy n="84" d="100"/>
        </p:scale>
        <p:origin x="1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Chen" userId="20801753_tp_dropbox" providerId="OAuth2" clId="{14766201-D4DB-2044-884F-7A57D62C40BA}"/>
    <pc:docChg chg="custSel modSld">
      <pc:chgData name="Dana Chen" userId="20801753_tp_dropbox" providerId="OAuth2" clId="{14766201-D4DB-2044-884F-7A57D62C40BA}" dt="2020-05-19T20:30:07.517" v="4" actId="1076"/>
      <pc:docMkLst>
        <pc:docMk/>
      </pc:docMkLst>
      <pc:sldChg chg="modSp">
        <pc:chgData name="Dana Chen" userId="20801753_tp_dropbox" providerId="OAuth2" clId="{14766201-D4DB-2044-884F-7A57D62C40BA}" dt="2020-05-19T19:49:57.993" v="1" actId="1076"/>
        <pc:sldMkLst>
          <pc:docMk/>
          <pc:sldMk cId="127499411" sldId="257"/>
        </pc:sldMkLst>
        <pc:spChg chg="mod">
          <ac:chgData name="Dana Chen" userId="20801753_tp_dropbox" providerId="OAuth2" clId="{14766201-D4DB-2044-884F-7A57D62C40BA}" dt="2020-05-19T19:49:57.993" v="1" actId="1076"/>
          <ac:spMkLst>
            <pc:docMk/>
            <pc:sldMk cId="127499411" sldId="257"/>
            <ac:spMk id="3" creationId="{2F2A85B4-D749-E24A-A4F7-002A0A0DF8C0}"/>
          </ac:spMkLst>
        </pc:spChg>
      </pc:sldChg>
      <pc:sldChg chg="addSp modSp">
        <pc:chgData name="Dana Chen" userId="20801753_tp_dropbox" providerId="OAuth2" clId="{14766201-D4DB-2044-884F-7A57D62C40BA}" dt="2020-05-19T20:30:07.517" v="4" actId="1076"/>
        <pc:sldMkLst>
          <pc:docMk/>
          <pc:sldMk cId="1115573538" sldId="264"/>
        </pc:sldMkLst>
        <pc:spChg chg="mod">
          <ac:chgData name="Dana Chen" userId="20801753_tp_dropbox" providerId="OAuth2" clId="{14766201-D4DB-2044-884F-7A57D62C40BA}" dt="2020-05-19T20:30:07.517" v="4" actId="1076"/>
          <ac:spMkLst>
            <pc:docMk/>
            <pc:sldMk cId="1115573538" sldId="264"/>
            <ac:spMk id="3" creationId="{12C6CDBA-20F9-D942-9199-97CE0EF64FC5}"/>
          </ac:spMkLst>
        </pc:spChg>
        <pc:inkChg chg="add">
          <ac:chgData name="Dana Chen" userId="20801753_tp_dropbox" providerId="OAuth2" clId="{14766201-D4DB-2044-884F-7A57D62C40BA}" dt="2020-05-19T20:30:01.598" v="2" actId="7634"/>
          <ac:inkMkLst>
            <pc:docMk/>
            <pc:sldMk cId="1115573538" sldId="264"/>
            <ac:inkMk id="4" creationId="{B1B8F74B-FFC6-2A4D-B25A-CB7394EF2604}"/>
          </ac:inkMkLst>
        </pc:ink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2D61D-DA92-F846-A7D4-1B4096A6BD19}" type="datetimeFigureOut">
              <a:rPr lang="en-US" smtClean="0"/>
              <a:t>6/23/20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9D6B62-FF01-9D45-A477-EECA028BBA12}" type="slidenum">
              <a:rPr lang="en-US" smtClean="0"/>
              <a:t>‹#›</a:t>
            </a:fld>
            <a:endParaRPr lang="en-US"/>
          </a:p>
        </p:txBody>
      </p:sp>
    </p:spTree>
    <p:extLst>
      <p:ext uri="{BB962C8B-B14F-4D97-AF65-F5344CB8AC3E}">
        <p14:creationId xmlns:p14="http://schemas.microsoft.com/office/powerpoint/2010/main" val="384344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9D6B62-FF01-9D45-A477-EECA028BBA12}" type="slidenum">
              <a:rPr lang="en-US" smtClean="0"/>
              <a:t>41</a:t>
            </a:fld>
            <a:endParaRPr lang="en-US"/>
          </a:p>
        </p:txBody>
      </p:sp>
    </p:spTree>
    <p:extLst>
      <p:ext uri="{BB962C8B-B14F-4D97-AF65-F5344CB8AC3E}">
        <p14:creationId xmlns:p14="http://schemas.microsoft.com/office/powerpoint/2010/main" val="3488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9501D-6C0A-CC4F-A6E9-2B2CEDD50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861B84-A86F-484D-B172-7A6EAAB60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FCD951-CDF9-CA4F-9B10-7D9C319AF56B}"/>
              </a:ext>
            </a:extLst>
          </p:cNvPr>
          <p:cNvSpPr>
            <a:spLocks noGrp="1"/>
          </p:cNvSpPr>
          <p:nvPr>
            <p:ph type="dt" sz="half" idx="10"/>
          </p:nvPr>
        </p:nvSpPr>
        <p:spPr/>
        <p:txBody>
          <a:bodyPr/>
          <a:lstStyle/>
          <a:p>
            <a:fld id="{41F740BD-9CA9-034D-AD28-77D4631CCFB6}" type="datetimeFigureOut">
              <a:rPr lang="en-US" smtClean="0"/>
              <a:t>6/23/20</a:t>
            </a:fld>
            <a:endParaRPr lang="en-US"/>
          </a:p>
        </p:txBody>
      </p:sp>
      <p:sp>
        <p:nvSpPr>
          <p:cNvPr id="5" name="Footer Placeholder 4">
            <a:extLst>
              <a:ext uri="{FF2B5EF4-FFF2-40B4-BE49-F238E27FC236}">
                <a16:creationId xmlns:a16="http://schemas.microsoft.com/office/drawing/2014/main" id="{C8C2F035-8B87-994A-A913-8F216A5567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6D73A-FB99-9245-A4AA-5394D347F461}"/>
              </a:ext>
            </a:extLst>
          </p:cNvPr>
          <p:cNvSpPr>
            <a:spLocks noGrp="1"/>
          </p:cNvSpPr>
          <p:nvPr>
            <p:ph type="sldNum" sz="quarter" idx="12"/>
          </p:nvPr>
        </p:nvSpPr>
        <p:spPr/>
        <p:txBody>
          <a:bodyPr/>
          <a:lstStyle/>
          <a:p>
            <a:fld id="{502EEC04-8821-6349-8A23-A5C695EB9655}" type="slidenum">
              <a:rPr lang="en-US" smtClean="0"/>
              <a:t>‹#›</a:t>
            </a:fld>
            <a:endParaRPr lang="en-US"/>
          </a:p>
        </p:txBody>
      </p:sp>
    </p:spTree>
    <p:extLst>
      <p:ext uri="{BB962C8B-B14F-4D97-AF65-F5344CB8AC3E}">
        <p14:creationId xmlns:p14="http://schemas.microsoft.com/office/powerpoint/2010/main" val="835024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40D0-D19F-3541-9F88-FEB194816F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9C5AD8-EBED-A74B-9224-205909739BF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8B276-4DE6-5441-94F0-68C6E1251370}"/>
              </a:ext>
            </a:extLst>
          </p:cNvPr>
          <p:cNvSpPr>
            <a:spLocks noGrp="1"/>
          </p:cNvSpPr>
          <p:nvPr>
            <p:ph type="dt" sz="half" idx="10"/>
          </p:nvPr>
        </p:nvSpPr>
        <p:spPr/>
        <p:txBody>
          <a:bodyPr/>
          <a:lstStyle/>
          <a:p>
            <a:fld id="{41F740BD-9CA9-034D-AD28-77D4631CCFB6}" type="datetimeFigureOut">
              <a:rPr lang="en-US" smtClean="0"/>
              <a:t>6/23/20</a:t>
            </a:fld>
            <a:endParaRPr lang="en-US"/>
          </a:p>
        </p:txBody>
      </p:sp>
      <p:sp>
        <p:nvSpPr>
          <p:cNvPr id="5" name="Footer Placeholder 4">
            <a:extLst>
              <a:ext uri="{FF2B5EF4-FFF2-40B4-BE49-F238E27FC236}">
                <a16:creationId xmlns:a16="http://schemas.microsoft.com/office/drawing/2014/main" id="{D17F15C0-08D5-B74B-B25C-590A35E64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27945-85F6-8E4C-8BC9-212D657F9C93}"/>
              </a:ext>
            </a:extLst>
          </p:cNvPr>
          <p:cNvSpPr>
            <a:spLocks noGrp="1"/>
          </p:cNvSpPr>
          <p:nvPr>
            <p:ph type="sldNum" sz="quarter" idx="12"/>
          </p:nvPr>
        </p:nvSpPr>
        <p:spPr/>
        <p:txBody>
          <a:bodyPr/>
          <a:lstStyle/>
          <a:p>
            <a:fld id="{502EEC04-8821-6349-8A23-A5C695EB9655}" type="slidenum">
              <a:rPr lang="en-US" smtClean="0"/>
              <a:t>‹#›</a:t>
            </a:fld>
            <a:endParaRPr lang="en-US"/>
          </a:p>
        </p:txBody>
      </p:sp>
    </p:spTree>
    <p:extLst>
      <p:ext uri="{BB962C8B-B14F-4D97-AF65-F5344CB8AC3E}">
        <p14:creationId xmlns:p14="http://schemas.microsoft.com/office/powerpoint/2010/main" val="1295834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B542F9-14C3-6643-B0E9-5CC1B29650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D1E860-10DE-A84A-9704-0645321325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B8D078-939C-C242-9BA7-C072426A5517}"/>
              </a:ext>
            </a:extLst>
          </p:cNvPr>
          <p:cNvSpPr>
            <a:spLocks noGrp="1"/>
          </p:cNvSpPr>
          <p:nvPr>
            <p:ph type="dt" sz="half" idx="10"/>
          </p:nvPr>
        </p:nvSpPr>
        <p:spPr/>
        <p:txBody>
          <a:bodyPr/>
          <a:lstStyle/>
          <a:p>
            <a:fld id="{41F740BD-9CA9-034D-AD28-77D4631CCFB6}" type="datetimeFigureOut">
              <a:rPr lang="en-US" smtClean="0"/>
              <a:t>6/23/20</a:t>
            </a:fld>
            <a:endParaRPr lang="en-US"/>
          </a:p>
        </p:txBody>
      </p:sp>
      <p:sp>
        <p:nvSpPr>
          <p:cNvPr id="5" name="Footer Placeholder 4">
            <a:extLst>
              <a:ext uri="{FF2B5EF4-FFF2-40B4-BE49-F238E27FC236}">
                <a16:creationId xmlns:a16="http://schemas.microsoft.com/office/drawing/2014/main" id="{2A6034B4-D21E-6648-BE82-3D412F1AB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11626-3910-5948-995F-A3510E48925E}"/>
              </a:ext>
            </a:extLst>
          </p:cNvPr>
          <p:cNvSpPr>
            <a:spLocks noGrp="1"/>
          </p:cNvSpPr>
          <p:nvPr>
            <p:ph type="sldNum" sz="quarter" idx="12"/>
          </p:nvPr>
        </p:nvSpPr>
        <p:spPr/>
        <p:txBody>
          <a:bodyPr/>
          <a:lstStyle/>
          <a:p>
            <a:fld id="{502EEC04-8821-6349-8A23-A5C695EB9655}" type="slidenum">
              <a:rPr lang="en-US" smtClean="0"/>
              <a:t>‹#›</a:t>
            </a:fld>
            <a:endParaRPr lang="en-US"/>
          </a:p>
        </p:txBody>
      </p:sp>
    </p:spTree>
    <p:extLst>
      <p:ext uri="{BB962C8B-B14F-4D97-AF65-F5344CB8AC3E}">
        <p14:creationId xmlns:p14="http://schemas.microsoft.com/office/powerpoint/2010/main" val="1133072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D57F-8E98-D54D-9331-19A0666E11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E2B9E-D298-7942-AEE4-F8CED926689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124063-63BB-0E41-801E-559D2EB21071}"/>
              </a:ext>
            </a:extLst>
          </p:cNvPr>
          <p:cNvSpPr>
            <a:spLocks noGrp="1"/>
          </p:cNvSpPr>
          <p:nvPr>
            <p:ph type="dt" sz="half" idx="10"/>
          </p:nvPr>
        </p:nvSpPr>
        <p:spPr/>
        <p:txBody>
          <a:bodyPr/>
          <a:lstStyle/>
          <a:p>
            <a:fld id="{41F740BD-9CA9-034D-AD28-77D4631CCFB6}" type="datetimeFigureOut">
              <a:rPr lang="en-US" smtClean="0"/>
              <a:t>6/23/20</a:t>
            </a:fld>
            <a:endParaRPr lang="en-US"/>
          </a:p>
        </p:txBody>
      </p:sp>
      <p:sp>
        <p:nvSpPr>
          <p:cNvPr id="5" name="Footer Placeholder 4">
            <a:extLst>
              <a:ext uri="{FF2B5EF4-FFF2-40B4-BE49-F238E27FC236}">
                <a16:creationId xmlns:a16="http://schemas.microsoft.com/office/drawing/2014/main" id="{BC45B2EA-442F-C14A-A2E1-BF4BBBF0B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54C2F-DDCB-4449-8D62-F0295229B43B}"/>
              </a:ext>
            </a:extLst>
          </p:cNvPr>
          <p:cNvSpPr>
            <a:spLocks noGrp="1"/>
          </p:cNvSpPr>
          <p:nvPr>
            <p:ph type="sldNum" sz="quarter" idx="12"/>
          </p:nvPr>
        </p:nvSpPr>
        <p:spPr/>
        <p:txBody>
          <a:bodyPr/>
          <a:lstStyle/>
          <a:p>
            <a:fld id="{502EEC04-8821-6349-8A23-A5C695EB9655}" type="slidenum">
              <a:rPr lang="en-US" smtClean="0"/>
              <a:t>‹#›</a:t>
            </a:fld>
            <a:endParaRPr lang="en-US"/>
          </a:p>
        </p:txBody>
      </p:sp>
    </p:spTree>
    <p:extLst>
      <p:ext uri="{BB962C8B-B14F-4D97-AF65-F5344CB8AC3E}">
        <p14:creationId xmlns:p14="http://schemas.microsoft.com/office/powerpoint/2010/main" val="85046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2222-5EDE-A046-B00C-2B8C126A27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8DC538-BA3E-7D4A-826D-33C6D4C1BB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E96247-0293-DC49-9BE3-5B8D43A6C82B}"/>
              </a:ext>
            </a:extLst>
          </p:cNvPr>
          <p:cNvSpPr>
            <a:spLocks noGrp="1"/>
          </p:cNvSpPr>
          <p:nvPr>
            <p:ph type="dt" sz="half" idx="10"/>
          </p:nvPr>
        </p:nvSpPr>
        <p:spPr/>
        <p:txBody>
          <a:bodyPr/>
          <a:lstStyle/>
          <a:p>
            <a:fld id="{41F740BD-9CA9-034D-AD28-77D4631CCFB6}" type="datetimeFigureOut">
              <a:rPr lang="en-US" smtClean="0"/>
              <a:t>6/23/20</a:t>
            </a:fld>
            <a:endParaRPr lang="en-US"/>
          </a:p>
        </p:txBody>
      </p:sp>
      <p:sp>
        <p:nvSpPr>
          <p:cNvPr id="5" name="Footer Placeholder 4">
            <a:extLst>
              <a:ext uri="{FF2B5EF4-FFF2-40B4-BE49-F238E27FC236}">
                <a16:creationId xmlns:a16="http://schemas.microsoft.com/office/drawing/2014/main" id="{F4F40233-6D86-1041-BB34-5C50388E9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F8D08E-CD2B-CB47-9D3E-F11BE095B2AA}"/>
              </a:ext>
            </a:extLst>
          </p:cNvPr>
          <p:cNvSpPr>
            <a:spLocks noGrp="1"/>
          </p:cNvSpPr>
          <p:nvPr>
            <p:ph type="sldNum" sz="quarter" idx="12"/>
          </p:nvPr>
        </p:nvSpPr>
        <p:spPr/>
        <p:txBody>
          <a:bodyPr/>
          <a:lstStyle/>
          <a:p>
            <a:fld id="{502EEC04-8821-6349-8A23-A5C695EB9655}" type="slidenum">
              <a:rPr lang="en-US" smtClean="0"/>
              <a:t>‹#›</a:t>
            </a:fld>
            <a:endParaRPr lang="en-US"/>
          </a:p>
        </p:txBody>
      </p:sp>
    </p:spTree>
    <p:extLst>
      <p:ext uri="{BB962C8B-B14F-4D97-AF65-F5344CB8AC3E}">
        <p14:creationId xmlns:p14="http://schemas.microsoft.com/office/powerpoint/2010/main" val="3043847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3AC5-8FB8-C040-8D78-36C00733FA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4EB4BF-8C50-0045-81E4-7F1A5349E2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822879-4654-0C46-B7D6-B1BA496425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C2186F-7401-8647-A49B-829FED09DB81}"/>
              </a:ext>
            </a:extLst>
          </p:cNvPr>
          <p:cNvSpPr>
            <a:spLocks noGrp="1"/>
          </p:cNvSpPr>
          <p:nvPr>
            <p:ph type="dt" sz="half" idx="10"/>
          </p:nvPr>
        </p:nvSpPr>
        <p:spPr/>
        <p:txBody>
          <a:bodyPr/>
          <a:lstStyle/>
          <a:p>
            <a:fld id="{41F740BD-9CA9-034D-AD28-77D4631CCFB6}" type="datetimeFigureOut">
              <a:rPr lang="en-US" smtClean="0"/>
              <a:t>6/23/20</a:t>
            </a:fld>
            <a:endParaRPr lang="en-US"/>
          </a:p>
        </p:txBody>
      </p:sp>
      <p:sp>
        <p:nvSpPr>
          <p:cNvPr id="6" name="Footer Placeholder 5">
            <a:extLst>
              <a:ext uri="{FF2B5EF4-FFF2-40B4-BE49-F238E27FC236}">
                <a16:creationId xmlns:a16="http://schemas.microsoft.com/office/drawing/2014/main" id="{0884A552-015A-2D46-9243-D1F39CA167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46EE67-DD0F-BB46-BE52-F1DCA79A4012}"/>
              </a:ext>
            </a:extLst>
          </p:cNvPr>
          <p:cNvSpPr>
            <a:spLocks noGrp="1"/>
          </p:cNvSpPr>
          <p:nvPr>
            <p:ph type="sldNum" sz="quarter" idx="12"/>
          </p:nvPr>
        </p:nvSpPr>
        <p:spPr/>
        <p:txBody>
          <a:bodyPr/>
          <a:lstStyle/>
          <a:p>
            <a:fld id="{502EEC04-8821-6349-8A23-A5C695EB9655}" type="slidenum">
              <a:rPr lang="en-US" smtClean="0"/>
              <a:t>‹#›</a:t>
            </a:fld>
            <a:endParaRPr lang="en-US"/>
          </a:p>
        </p:txBody>
      </p:sp>
    </p:spTree>
    <p:extLst>
      <p:ext uri="{BB962C8B-B14F-4D97-AF65-F5344CB8AC3E}">
        <p14:creationId xmlns:p14="http://schemas.microsoft.com/office/powerpoint/2010/main" val="212455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4B7C-F663-534C-AF78-B321B08DEC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D57527-1463-E246-B060-F3FF1C57C1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5CBAC8-07AA-524D-A29B-C7CB56C328D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32BEFD-8E85-0448-B4A0-0DE2FFB407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E3C8C7-1638-1940-B14A-6036267684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317B3C-F724-9445-9C07-DAF56DF5553B}"/>
              </a:ext>
            </a:extLst>
          </p:cNvPr>
          <p:cNvSpPr>
            <a:spLocks noGrp="1"/>
          </p:cNvSpPr>
          <p:nvPr>
            <p:ph type="dt" sz="half" idx="10"/>
          </p:nvPr>
        </p:nvSpPr>
        <p:spPr/>
        <p:txBody>
          <a:bodyPr/>
          <a:lstStyle/>
          <a:p>
            <a:fld id="{41F740BD-9CA9-034D-AD28-77D4631CCFB6}" type="datetimeFigureOut">
              <a:rPr lang="en-US" smtClean="0"/>
              <a:t>6/23/20</a:t>
            </a:fld>
            <a:endParaRPr lang="en-US"/>
          </a:p>
        </p:txBody>
      </p:sp>
      <p:sp>
        <p:nvSpPr>
          <p:cNvPr id="8" name="Footer Placeholder 7">
            <a:extLst>
              <a:ext uri="{FF2B5EF4-FFF2-40B4-BE49-F238E27FC236}">
                <a16:creationId xmlns:a16="http://schemas.microsoft.com/office/drawing/2014/main" id="{595C1B0B-3871-9F4F-9984-A2D80551FD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AF5F2D-573B-9D44-9BEE-2563CBBFA46E}"/>
              </a:ext>
            </a:extLst>
          </p:cNvPr>
          <p:cNvSpPr>
            <a:spLocks noGrp="1"/>
          </p:cNvSpPr>
          <p:nvPr>
            <p:ph type="sldNum" sz="quarter" idx="12"/>
          </p:nvPr>
        </p:nvSpPr>
        <p:spPr/>
        <p:txBody>
          <a:bodyPr/>
          <a:lstStyle/>
          <a:p>
            <a:fld id="{502EEC04-8821-6349-8A23-A5C695EB9655}" type="slidenum">
              <a:rPr lang="en-US" smtClean="0"/>
              <a:t>‹#›</a:t>
            </a:fld>
            <a:endParaRPr lang="en-US"/>
          </a:p>
        </p:txBody>
      </p:sp>
    </p:spTree>
    <p:extLst>
      <p:ext uri="{BB962C8B-B14F-4D97-AF65-F5344CB8AC3E}">
        <p14:creationId xmlns:p14="http://schemas.microsoft.com/office/powerpoint/2010/main" val="2983946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6C1F-E43D-B043-A12B-CDE0924498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21028B-8362-F14B-A78F-5C5315FEB31B}"/>
              </a:ext>
            </a:extLst>
          </p:cNvPr>
          <p:cNvSpPr>
            <a:spLocks noGrp="1"/>
          </p:cNvSpPr>
          <p:nvPr>
            <p:ph type="dt" sz="half" idx="10"/>
          </p:nvPr>
        </p:nvSpPr>
        <p:spPr/>
        <p:txBody>
          <a:bodyPr/>
          <a:lstStyle/>
          <a:p>
            <a:fld id="{41F740BD-9CA9-034D-AD28-77D4631CCFB6}" type="datetimeFigureOut">
              <a:rPr lang="en-US" smtClean="0"/>
              <a:t>6/23/20</a:t>
            </a:fld>
            <a:endParaRPr lang="en-US"/>
          </a:p>
        </p:txBody>
      </p:sp>
      <p:sp>
        <p:nvSpPr>
          <p:cNvPr id="4" name="Footer Placeholder 3">
            <a:extLst>
              <a:ext uri="{FF2B5EF4-FFF2-40B4-BE49-F238E27FC236}">
                <a16:creationId xmlns:a16="http://schemas.microsoft.com/office/drawing/2014/main" id="{E09E6010-FA00-BB44-9B06-3F553DFFA4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456284-7517-6E46-A1A4-E65975D76D12}"/>
              </a:ext>
            </a:extLst>
          </p:cNvPr>
          <p:cNvSpPr>
            <a:spLocks noGrp="1"/>
          </p:cNvSpPr>
          <p:nvPr>
            <p:ph type="sldNum" sz="quarter" idx="12"/>
          </p:nvPr>
        </p:nvSpPr>
        <p:spPr/>
        <p:txBody>
          <a:bodyPr/>
          <a:lstStyle/>
          <a:p>
            <a:fld id="{502EEC04-8821-6349-8A23-A5C695EB9655}" type="slidenum">
              <a:rPr lang="en-US" smtClean="0"/>
              <a:t>‹#›</a:t>
            </a:fld>
            <a:endParaRPr lang="en-US"/>
          </a:p>
        </p:txBody>
      </p:sp>
    </p:spTree>
    <p:extLst>
      <p:ext uri="{BB962C8B-B14F-4D97-AF65-F5344CB8AC3E}">
        <p14:creationId xmlns:p14="http://schemas.microsoft.com/office/powerpoint/2010/main" val="3285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99994-0F81-8B46-AD25-7F48A7FDBD92}"/>
              </a:ext>
            </a:extLst>
          </p:cNvPr>
          <p:cNvSpPr>
            <a:spLocks noGrp="1"/>
          </p:cNvSpPr>
          <p:nvPr>
            <p:ph type="dt" sz="half" idx="10"/>
          </p:nvPr>
        </p:nvSpPr>
        <p:spPr/>
        <p:txBody>
          <a:bodyPr/>
          <a:lstStyle/>
          <a:p>
            <a:fld id="{41F740BD-9CA9-034D-AD28-77D4631CCFB6}" type="datetimeFigureOut">
              <a:rPr lang="en-US" smtClean="0"/>
              <a:t>6/23/20</a:t>
            </a:fld>
            <a:endParaRPr lang="en-US"/>
          </a:p>
        </p:txBody>
      </p:sp>
      <p:sp>
        <p:nvSpPr>
          <p:cNvPr id="3" name="Footer Placeholder 2">
            <a:extLst>
              <a:ext uri="{FF2B5EF4-FFF2-40B4-BE49-F238E27FC236}">
                <a16:creationId xmlns:a16="http://schemas.microsoft.com/office/drawing/2014/main" id="{FF265DF6-A593-4D47-8C3D-83E368E301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2B22C7-06E2-7C48-8C14-5E87D62D5759}"/>
              </a:ext>
            </a:extLst>
          </p:cNvPr>
          <p:cNvSpPr>
            <a:spLocks noGrp="1"/>
          </p:cNvSpPr>
          <p:nvPr>
            <p:ph type="sldNum" sz="quarter" idx="12"/>
          </p:nvPr>
        </p:nvSpPr>
        <p:spPr/>
        <p:txBody>
          <a:bodyPr/>
          <a:lstStyle/>
          <a:p>
            <a:fld id="{502EEC04-8821-6349-8A23-A5C695EB9655}" type="slidenum">
              <a:rPr lang="en-US" smtClean="0"/>
              <a:t>‹#›</a:t>
            </a:fld>
            <a:endParaRPr lang="en-US"/>
          </a:p>
        </p:txBody>
      </p:sp>
    </p:spTree>
    <p:extLst>
      <p:ext uri="{BB962C8B-B14F-4D97-AF65-F5344CB8AC3E}">
        <p14:creationId xmlns:p14="http://schemas.microsoft.com/office/powerpoint/2010/main" val="2017204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0B04-223A-2348-8670-040DCA132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993E79-4DB7-AF4F-BFE9-0C558FCDF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7D41A4-E3E5-B34F-AE83-9390F22F2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41608D-7E3C-4B4F-9F38-0F80BE24729B}"/>
              </a:ext>
            </a:extLst>
          </p:cNvPr>
          <p:cNvSpPr>
            <a:spLocks noGrp="1"/>
          </p:cNvSpPr>
          <p:nvPr>
            <p:ph type="dt" sz="half" idx="10"/>
          </p:nvPr>
        </p:nvSpPr>
        <p:spPr/>
        <p:txBody>
          <a:bodyPr/>
          <a:lstStyle/>
          <a:p>
            <a:fld id="{41F740BD-9CA9-034D-AD28-77D4631CCFB6}" type="datetimeFigureOut">
              <a:rPr lang="en-US" smtClean="0"/>
              <a:t>6/23/20</a:t>
            </a:fld>
            <a:endParaRPr lang="en-US"/>
          </a:p>
        </p:txBody>
      </p:sp>
      <p:sp>
        <p:nvSpPr>
          <p:cNvPr id="6" name="Footer Placeholder 5">
            <a:extLst>
              <a:ext uri="{FF2B5EF4-FFF2-40B4-BE49-F238E27FC236}">
                <a16:creationId xmlns:a16="http://schemas.microsoft.com/office/drawing/2014/main" id="{21C95B37-97FE-F141-BB9B-BD338652E7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682BA1-7102-0F4D-85F2-D6180AEDCD6F}"/>
              </a:ext>
            </a:extLst>
          </p:cNvPr>
          <p:cNvSpPr>
            <a:spLocks noGrp="1"/>
          </p:cNvSpPr>
          <p:nvPr>
            <p:ph type="sldNum" sz="quarter" idx="12"/>
          </p:nvPr>
        </p:nvSpPr>
        <p:spPr/>
        <p:txBody>
          <a:bodyPr/>
          <a:lstStyle/>
          <a:p>
            <a:fld id="{502EEC04-8821-6349-8A23-A5C695EB9655}" type="slidenum">
              <a:rPr lang="en-US" smtClean="0"/>
              <a:t>‹#›</a:t>
            </a:fld>
            <a:endParaRPr lang="en-US"/>
          </a:p>
        </p:txBody>
      </p:sp>
    </p:spTree>
    <p:extLst>
      <p:ext uri="{BB962C8B-B14F-4D97-AF65-F5344CB8AC3E}">
        <p14:creationId xmlns:p14="http://schemas.microsoft.com/office/powerpoint/2010/main" val="938561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1F73-8059-F343-8868-95561F69D7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D88665-9C43-A54F-B9F0-CB7002C9D3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C9A124-3A71-634B-82AE-D83AD086A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F3FF87-6933-A348-AE90-0F593E884D16}"/>
              </a:ext>
            </a:extLst>
          </p:cNvPr>
          <p:cNvSpPr>
            <a:spLocks noGrp="1"/>
          </p:cNvSpPr>
          <p:nvPr>
            <p:ph type="dt" sz="half" idx="10"/>
          </p:nvPr>
        </p:nvSpPr>
        <p:spPr/>
        <p:txBody>
          <a:bodyPr/>
          <a:lstStyle/>
          <a:p>
            <a:fld id="{41F740BD-9CA9-034D-AD28-77D4631CCFB6}" type="datetimeFigureOut">
              <a:rPr lang="en-US" smtClean="0"/>
              <a:t>6/23/20</a:t>
            </a:fld>
            <a:endParaRPr lang="en-US"/>
          </a:p>
        </p:txBody>
      </p:sp>
      <p:sp>
        <p:nvSpPr>
          <p:cNvPr id="6" name="Footer Placeholder 5">
            <a:extLst>
              <a:ext uri="{FF2B5EF4-FFF2-40B4-BE49-F238E27FC236}">
                <a16:creationId xmlns:a16="http://schemas.microsoft.com/office/drawing/2014/main" id="{5D5DD431-2700-C84D-92D0-7840CE795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03115F-DF19-7A4D-8311-98E458737256}"/>
              </a:ext>
            </a:extLst>
          </p:cNvPr>
          <p:cNvSpPr>
            <a:spLocks noGrp="1"/>
          </p:cNvSpPr>
          <p:nvPr>
            <p:ph type="sldNum" sz="quarter" idx="12"/>
          </p:nvPr>
        </p:nvSpPr>
        <p:spPr/>
        <p:txBody>
          <a:bodyPr/>
          <a:lstStyle/>
          <a:p>
            <a:fld id="{502EEC04-8821-6349-8A23-A5C695EB9655}" type="slidenum">
              <a:rPr lang="en-US" smtClean="0"/>
              <a:t>‹#›</a:t>
            </a:fld>
            <a:endParaRPr lang="en-US"/>
          </a:p>
        </p:txBody>
      </p:sp>
    </p:spTree>
    <p:extLst>
      <p:ext uri="{BB962C8B-B14F-4D97-AF65-F5344CB8AC3E}">
        <p14:creationId xmlns:p14="http://schemas.microsoft.com/office/powerpoint/2010/main" val="3332198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4CE9D2-47F7-FD48-9A21-BE719D0F6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CF3FCC-7A17-1741-8928-7FAAEE5AC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6A91F0-7CFF-3A44-A104-2799C5836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F740BD-9CA9-034D-AD28-77D4631CCFB6}" type="datetimeFigureOut">
              <a:rPr lang="en-US" smtClean="0"/>
              <a:t>6/23/20</a:t>
            </a:fld>
            <a:endParaRPr lang="en-US"/>
          </a:p>
        </p:txBody>
      </p:sp>
      <p:sp>
        <p:nvSpPr>
          <p:cNvPr id="5" name="Footer Placeholder 4">
            <a:extLst>
              <a:ext uri="{FF2B5EF4-FFF2-40B4-BE49-F238E27FC236}">
                <a16:creationId xmlns:a16="http://schemas.microsoft.com/office/drawing/2014/main" id="{BC756C43-5F07-774F-9EFA-C8788484D1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4392DD-77AF-334E-A0F0-D1F6349B3A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2EEC04-8821-6349-8A23-A5C695EB9655}" type="slidenum">
              <a:rPr lang="en-US" smtClean="0"/>
              <a:t>‹#›</a:t>
            </a:fld>
            <a:endParaRPr lang="en-US"/>
          </a:p>
        </p:txBody>
      </p:sp>
    </p:spTree>
    <p:extLst>
      <p:ext uri="{BB962C8B-B14F-4D97-AF65-F5344CB8AC3E}">
        <p14:creationId xmlns:p14="http://schemas.microsoft.com/office/powerpoint/2010/main" val="3547500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eb.archive.org/web/20180209163541/https:/dmitripavlutin.com/gentle-explanation-of-this-in-javascript/" TargetMode="External"/><Relationship Id="rId2" Type="http://schemas.openxmlformats.org/officeDocument/2006/relationships/hyperlink" Target="https://launchschool.com/lessons/c9200ad2/assignments/4cc36fd6"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eveloper.mozilla.org/en-US/docs/Web/JavaScript/Reference/Global_Objects/Objec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objectplayground.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eveloper.mozilla.org/en-US/docs/Learn/JavaScript/Objects/Inheritanc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john-dugan.com/object-oriented-javascript-pattern-compariso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medium.com/@severinperez/javascript-weekly-fundamental-object-design-patterns-31453f68427f" TargetMode="External"/><Relationship Id="rId4" Type="http://schemas.openxmlformats.org/officeDocument/2006/relationships/hyperlink" Target="https://medium.com/launch-school/javascript-design-patterns-building-a-mental-model-68c2d4356538"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eveloper.mozilla.org/en-US/docs/Web/JavaScript/Reference/Global_Objects/Object"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youtube.com/watch?v=hQVTIJBZook&amp;t=22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B907-4B22-8349-A343-E1C71E9BAF14}"/>
              </a:ext>
            </a:extLst>
          </p:cNvPr>
          <p:cNvSpPr>
            <a:spLocks noGrp="1"/>
          </p:cNvSpPr>
          <p:nvPr>
            <p:ph type="ctrTitle"/>
          </p:nvPr>
        </p:nvSpPr>
        <p:spPr/>
        <p:txBody>
          <a:bodyPr/>
          <a:lstStyle/>
          <a:p>
            <a:r>
              <a:rPr lang="en-US" dirty="0"/>
              <a:t>LS 225 – 5. Object Creation Patterns</a:t>
            </a:r>
          </a:p>
        </p:txBody>
      </p:sp>
      <p:sp>
        <p:nvSpPr>
          <p:cNvPr id="3" name="Subtitle 2">
            <a:extLst>
              <a:ext uri="{FF2B5EF4-FFF2-40B4-BE49-F238E27FC236}">
                <a16:creationId xmlns:a16="http://schemas.microsoft.com/office/drawing/2014/main" id="{FF585FE6-D8B9-1A41-9046-F9A0C4B96208}"/>
              </a:ext>
            </a:extLst>
          </p:cNvPr>
          <p:cNvSpPr>
            <a:spLocks noGrp="1"/>
          </p:cNvSpPr>
          <p:nvPr>
            <p:ph type="subTitle" idx="1"/>
          </p:nvPr>
        </p:nvSpPr>
        <p:spPr/>
        <p:txBody>
          <a:bodyPr/>
          <a:lstStyle/>
          <a:p>
            <a:r>
              <a:rPr lang="en-US" dirty="0"/>
              <a:t>May 3, 2020</a:t>
            </a:r>
          </a:p>
        </p:txBody>
      </p:sp>
    </p:spTree>
    <p:extLst>
      <p:ext uri="{BB962C8B-B14F-4D97-AF65-F5344CB8AC3E}">
        <p14:creationId xmlns:p14="http://schemas.microsoft.com/office/powerpoint/2010/main" val="3407031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04FC-C2E2-E64F-BCEC-E79ED34268D7}"/>
              </a:ext>
            </a:extLst>
          </p:cNvPr>
          <p:cNvSpPr>
            <a:spLocks noGrp="1"/>
          </p:cNvSpPr>
          <p:nvPr>
            <p:ph type="title"/>
          </p:nvPr>
        </p:nvSpPr>
        <p:spPr/>
        <p:txBody>
          <a:bodyPr/>
          <a:lstStyle/>
          <a:p>
            <a:r>
              <a:rPr lang="en-US" dirty="0"/>
              <a:t>Factory functions</a:t>
            </a:r>
          </a:p>
        </p:txBody>
      </p:sp>
      <p:sp>
        <p:nvSpPr>
          <p:cNvPr id="3" name="Content Placeholder 2">
            <a:extLst>
              <a:ext uri="{FF2B5EF4-FFF2-40B4-BE49-F238E27FC236}">
                <a16:creationId xmlns:a16="http://schemas.microsoft.com/office/drawing/2014/main" id="{E11D90E2-E240-2446-A0D0-3DEBCBC88954}"/>
              </a:ext>
            </a:extLst>
          </p:cNvPr>
          <p:cNvSpPr>
            <a:spLocks noGrp="1"/>
          </p:cNvSpPr>
          <p:nvPr>
            <p:ph idx="1"/>
          </p:nvPr>
        </p:nvSpPr>
        <p:spPr>
          <a:xfrm>
            <a:off x="838200" y="1825624"/>
            <a:ext cx="5664200" cy="4702175"/>
          </a:xfrm>
        </p:spPr>
        <p:txBody>
          <a:bodyPr>
            <a:normAutofit fontScale="77500" lnSpcReduction="20000"/>
          </a:bodyPr>
          <a:lstStyle/>
          <a:p>
            <a:r>
              <a:rPr lang="en-US" dirty="0"/>
              <a:t>Allow the creation of objects based on pre-defined template</a:t>
            </a:r>
          </a:p>
          <a:p>
            <a:r>
              <a:rPr lang="en-US" dirty="0"/>
              <a:t>Two general ways to use this method:</a:t>
            </a:r>
          </a:p>
          <a:p>
            <a:pPr lvl="1"/>
            <a:r>
              <a:rPr lang="en-US" dirty="0"/>
              <a:t>1. create an object, extend properties of this object, those properties can be primitive values or a function, then return the object; a new object can then be created based on the function while passing in the necessary parameters</a:t>
            </a:r>
          </a:p>
          <a:p>
            <a:pPr lvl="1"/>
            <a:r>
              <a:rPr lang="en-US" dirty="0"/>
              <a:t>2. the entire function creates a return function that takes `this` object and returns properties (some of which may be functions)</a:t>
            </a:r>
          </a:p>
          <a:p>
            <a:r>
              <a:rPr lang="en-US" dirty="0"/>
              <a:t>Disadvantages:</a:t>
            </a:r>
          </a:p>
          <a:p>
            <a:pPr lvl="1"/>
            <a:r>
              <a:rPr lang="en-US" dirty="0"/>
              <a:t>Every object created with this function has a full copy of all methods, some may be unnecessary</a:t>
            </a:r>
          </a:p>
          <a:p>
            <a:pPr lvl="1"/>
            <a:r>
              <a:rPr lang="en-US" dirty="0"/>
              <a:t>No way to know if an object is made from a factory function, hard to identify object is a specific ‘type’</a:t>
            </a:r>
          </a:p>
        </p:txBody>
      </p:sp>
      <p:pic>
        <p:nvPicPr>
          <p:cNvPr id="5" name="Picture 4">
            <a:extLst>
              <a:ext uri="{FF2B5EF4-FFF2-40B4-BE49-F238E27FC236}">
                <a16:creationId xmlns:a16="http://schemas.microsoft.com/office/drawing/2014/main" id="{9225723E-789A-2048-B5AC-A78E79DDCB6D}"/>
              </a:ext>
            </a:extLst>
          </p:cNvPr>
          <p:cNvPicPr>
            <a:picLocks noChangeAspect="1"/>
          </p:cNvPicPr>
          <p:nvPr/>
        </p:nvPicPr>
        <p:blipFill>
          <a:blip r:embed="rId2"/>
          <a:stretch>
            <a:fillRect/>
          </a:stretch>
        </p:blipFill>
        <p:spPr>
          <a:xfrm>
            <a:off x="6909936" y="357396"/>
            <a:ext cx="2802908" cy="1899054"/>
          </a:xfrm>
          <a:prstGeom prst="rect">
            <a:avLst/>
          </a:prstGeom>
        </p:spPr>
      </p:pic>
      <p:pic>
        <p:nvPicPr>
          <p:cNvPr id="7" name="Picture 6">
            <a:extLst>
              <a:ext uri="{FF2B5EF4-FFF2-40B4-BE49-F238E27FC236}">
                <a16:creationId xmlns:a16="http://schemas.microsoft.com/office/drawing/2014/main" id="{D408A972-D96F-4843-82FF-AD20F00FD247}"/>
              </a:ext>
            </a:extLst>
          </p:cNvPr>
          <p:cNvPicPr>
            <a:picLocks noChangeAspect="1"/>
          </p:cNvPicPr>
          <p:nvPr/>
        </p:nvPicPr>
        <p:blipFill>
          <a:blip r:embed="rId3"/>
          <a:stretch>
            <a:fillRect/>
          </a:stretch>
        </p:blipFill>
        <p:spPr>
          <a:xfrm>
            <a:off x="6909936" y="2399115"/>
            <a:ext cx="3866597" cy="1458111"/>
          </a:xfrm>
          <a:prstGeom prst="rect">
            <a:avLst/>
          </a:prstGeom>
        </p:spPr>
      </p:pic>
      <p:pic>
        <p:nvPicPr>
          <p:cNvPr id="6" name="Picture 5">
            <a:extLst>
              <a:ext uri="{FF2B5EF4-FFF2-40B4-BE49-F238E27FC236}">
                <a16:creationId xmlns:a16="http://schemas.microsoft.com/office/drawing/2014/main" id="{5601B38C-C613-C840-B124-29D7202F8AE5}"/>
              </a:ext>
            </a:extLst>
          </p:cNvPr>
          <p:cNvPicPr>
            <a:picLocks noChangeAspect="1"/>
          </p:cNvPicPr>
          <p:nvPr/>
        </p:nvPicPr>
        <p:blipFill>
          <a:blip r:embed="rId4"/>
          <a:stretch>
            <a:fillRect/>
          </a:stretch>
        </p:blipFill>
        <p:spPr>
          <a:xfrm>
            <a:off x="6909936" y="3999891"/>
            <a:ext cx="2323936" cy="2662844"/>
          </a:xfrm>
          <a:prstGeom prst="rect">
            <a:avLst/>
          </a:prstGeom>
        </p:spPr>
      </p:pic>
    </p:spTree>
    <p:extLst>
      <p:ext uri="{BB962C8B-B14F-4D97-AF65-F5344CB8AC3E}">
        <p14:creationId xmlns:p14="http://schemas.microsoft.com/office/powerpoint/2010/main" val="3010833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7DAE3-C875-504D-ADF0-A1A4C4EB62BF}"/>
              </a:ext>
            </a:extLst>
          </p:cNvPr>
          <p:cNvSpPr>
            <a:spLocks noGrp="1"/>
          </p:cNvSpPr>
          <p:nvPr>
            <p:ph type="title"/>
          </p:nvPr>
        </p:nvSpPr>
        <p:spPr/>
        <p:txBody>
          <a:bodyPr/>
          <a:lstStyle/>
          <a:p>
            <a:r>
              <a:rPr lang="en-US" dirty="0"/>
              <a:t>Additional notes on `let` since update</a:t>
            </a:r>
          </a:p>
        </p:txBody>
      </p:sp>
      <p:sp>
        <p:nvSpPr>
          <p:cNvPr id="3" name="Content Placeholder 2">
            <a:extLst>
              <a:ext uri="{FF2B5EF4-FFF2-40B4-BE49-F238E27FC236}">
                <a16:creationId xmlns:a16="http://schemas.microsoft.com/office/drawing/2014/main" id="{FA0480D8-5113-BF44-8D2C-46AE6FFA8EA4}"/>
              </a:ext>
            </a:extLst>
          </p:cNvPr>
          <p:cNvSpPr>
            <a:spLocks noGrp="1"/>
          </p:cNvSpPr>
          <p:nvPr>
            <p:ph idx="1"/>
          </p:nvPr>
        </p:nvSpPr>
        <p:spPr>
          <a:xfrm>
            <a:off x="838200" y="1825625"/>
            <a:ext cx="3389243" cy="4351338"/>
          </a:xfrm>
        </p:spPr>
        <p:txBody>
          <a:bodyPr/>
          <a:lstStyle/>
          <a:p>
            <a:r>
              <a:rPr lang="en-US" dirty="0"/>
              <a:t>We see that the scope of the `let` variable is limited to the block where it’s initialized</a:t>
            </a:r>
          </a:p>
          <a:p>
            <a:r>
              <a:rPr lang="en-US" dirty="0"/>
              <a:t>The `</a:t>
            </a:r>
            <a:r>
              <a:rPr lang="en-US" dirty="0" err="1"/>
              <a:t>var</a:t>
            </a:r>
            <a:r>
              <a:rPr lang="en-US" dirty="0"/>
              <a:t>` variable has a scope that closes over the entire enclosing function</a:t>
            </a:r>
          </a:p>
        </p:txBody>
      </p:sp>
      <p:pic>
        <p:nvPicPr>
          <p:cNvPr id="5" name="Picture 4">
            <a:extLst>
              <a:ext uri="{FF2B5EF4-FFF2-40B4-BE49-F238E27FC236}">
                <a16:creationId xmlns:a16="http://schemas.microsoft.com/office/drawing/2014/main" id="{8DDFAC13-FA7F-B241-94DF-32A675EC6259}"/>
              </a:ext>
            </a:extLst>
          </p:cNvPr>
          <p:cNvPicPr>
            <a:picLocks noChangeAspect="1"/>
          </p:cNvPicPr>
          <p:nvPr/>
        </p:nvPicPr>
        <p:blipFill>
          <a:blip r:embed="rId2"/>
          <a:stretch>
            <a:fillRect/>
          </a:stretch>
        </p:blipFill>
        <p:spPr>
          <a:xfrm>
            <a:off x="6453383" y="1690688"/>
            <a:ext cx="1703054" cy="2254250"/>
          </a:xfrm>
          <a:prstGeom prst="rect">
            <a:avLst/>
          </a:prstGeom>
        </p:spPr>
      </p:pic>
    </p:spTree>
    <p:extLst>
      <p:ext uri="{BB962C8B-B14F-4D97-AF65-F5344CB8AC3E}">
        <p14:creationId xmlns:p14="http://schemas.microsoft.com/office/powerpoint/2010/main" val="145160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855F-EE31-7846-8C3D-5F6E668F6CFD}"/>
              </a:ext>
            </a:extLst>
          </p:cNvPr>
          <p:cNvSpPr>
            <a:spLocks noGrp="1"/>
          </p:cNvSpPr>
          <p:nvPr>
            <p:ph type="title"/>
          </p:nvPr>
        </p:nvSpPr>
        <p:spPr/>
        <p:txBody>
          <a:bodyPr/>
          <a:lstStyle/>
          <a:p>
            <a:r>
              <a:rPr lang="en-US" dirty="0"/>
              <a:t>Practice: create objects with factory function</a:t>
            </a:r>
          </a:p>
        </p:txBody>
      </p:sp>
      <p:sp>
        <p:nvSpPr>
          <p:cNvPr id="3" name="Content Placeholder 2">
            <a:extLst>
              <a:ext uri="{FF2B5EF4-FFF2-40B4-BE49-F238E27FC236}">
                <a16:creationId xmlns:a16="http://schemas.microsoft.com/office/drawing/2014/main" id="{1DB2E504-AE87-DF4F-A91C-3ED58F5F3A3B}"/>
              </a:ext>
            </a:extLst>
          </p:cNvPr>
          <p:cNvSpPr>
            <a:spLocks noGrp="1"/>
          </p:cNvSpPr>
          <p:nvPr>
            <p:ph idx="1"/>
          </p:nvPr>
        </p:nvSpPr>
        <p:spPr/>
        <p:txBody>
          <a:bodyPr>
            <a:normAutofit fontScale="92500" lnSpcReduction="20000"/>
          </a:bodyPr>
          <a:lstStyle/>
          <a:p>
            <a:r>
              <a:rPr lang="en-US" dirty="0"/>
              <a:t>1. Disadvantages: redundant methods, no way of knowing if an object is made from a factory function</a:t>
            </a:r>
          </a:p>
          <a:p>
            <a:r>
              <a:rPr lang="en-US" dirty="0"/>
              <a:t>2. Turn the (above slide) method 1 into method 2, essentially having the constructor function return a whole function, using object literals instead of `=`, and not returning the object (</a:t>
            </a:r>
            <a:r>
              <a:rPr lang="en-US" dirty="0" err="1"/>
              <a:t>cuz</a:t>
            </a:r>
            <a:r>
              <a:rPr lang="en-US" dirty="0"/>
              <a:t> there isn’t one)</a:t>
            </a:r>
          </a:p>
          <a:p>
            <a:r>
              <a:rPr lang="en-US" dirty="0"/>
              <a:t>3. Write a factory function that returns an object (invoice)</a:t>
            </a:r>
          </a:p>
          <a:p>
            <a:pPr lvl="1"/>
            <a:r>
              <a:rPr lang="en-US" dirty="0"/>
              <a:t>Create an invoice function that takes invoice</a:t>
            </a:r>
          </a:p>
          <a:p>
            <a:r>
              <a:rPr lang="en-US" dirty="0"/>
              <a:t>4. Same as above, return an object (payment)</a:t>
            </a:r>
          </a:p>
          <a:p>
            <a:r>
              <a:rPr lang="en-US" dirty="0"/>
              <a:t>5. Allow the invoice object to also take payment, so adding more methods to the first constructor function, this time taking in two cases	</a:t>
            </a:r>
          </a:p>
          <a:p>
            <a:pPr lvl="1"/>
            <a:r>
              <a:rPr lang="en-US" dirty="0"/>
              <a:t>Note was able to solve this with a number to track the invoice instead of an array, works just as well</a:t>
            </a:r>
          </a:p>
        </p:txBody>
      </p:sp>
    </p:spTree>
    <p:extLst>
      <p:ext uri="{BB962C8B-B14F-4D97-AF65-F5344CB8AC3E}">
        <p14:creationId xmlns:p14="http://schemas.microsoft.com/office/powerpoint/2010/main" val="16642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6214C-71D3-9E43-88C9-A60CBAC32D59}"/>
              </a:ext>
            </a:extLst>
          </p:cNvPr>
          <p:cNvSpPr>
            <a:spLocks noGrp="1"/>
          </p:cNvSpPr>
          <p:nvPr>
            <p:ph type="title"/>
          </p:nvPr>
        </p:nvSpPr>
        <p:spPr/>
        <p:txBody>
          <a:bodyPr/>
          <a:lstStyle/>
          <a:p>
            <a:r>
              <a:rPr lang="en-US" dirty="0"/>
              <a:t>Notes on using the factory function</a:t>
            </a:r>
          </a:p>
        </p:txBody>
      </p:sp>
      <p:sp>
        <p:nvSpPr>
          <p:cNvPr id="3" name="Content Placeholder 2">
            <a:extLst>
              <a:ext uri="{FF2B5EF4-FFF2-40B4-BE49-F238E27FC236}">
                <a16:creationId xmlns:a16="http://schemas.microsoft.com/office/drawing/2014/main" id="{EA52FC5B-119B-494F-A2DA-07A5723428A3}"/>
              </a:ext>
            </a:extLst>
          </p:cNvPr>
          <p:cNvSpPr>
            <a:spLocks noGrp="1"/>
          </p:cNvSpPr>
          <p:nvPr>
            <p:ph idx="1"/>
          </p:nvPr>
        </p:nvSpPr>
        <p:spPr/>
        <p:txBody>
          <a:bodyPr/>
          <a:lstStyle/>
          <a:p>
            <a:r>
              <a:rPr lang="en-US" dirty="0"/>
              <a:t>In the more complicated example, we are trying to create the following app:</a:t>
            </a:r>
          </a:p>
          <a:p>
            <a:pPr lvl="1"/>
            <a:r>
              <a:rPr lang="en-US" dirty="0"/>
              <a:t>An invoice function where an invoice object can be created</a:t>
            </a:r>
          </a:p>
          <a:p>
            <a:pPr lvl="1"/>
            <a:r>
              <a:rPr lang="en-US" dirty="0"/>
              <a:t>This invoice tracks the amount of bill that needs to be paid</a:t>
            </a:r>
          </a:p>
          <a:p>
            <a:pPr lvl="1"/>
            <a:r>
              <a:rPr lang="en-US" dirty="0"/>
              <a:t>The invoice object has the ability to add an invoice of various properties, it also has the ability to return values of all invoices collected, amount paid, and the net amount due</a:t>
            </a:r>
          </a:p>
          <a:p>
            <a:pPr lvl="1"/>
            <a:r>
              <a:rPr lang="en-US" dirty="0"/>
              <a:t>The amount of invoice paid is passed through an object created through an </a:t>
            </a:r>
            <a:r>
              <a:rPr lang="en-US"/>
              <a:t>payment function</a:t>
            </a:r>
            <a:endParaRPr lang="en-US" dirty="0"/>
          </a:p>
        </p:txBody>
      </p:sp>
    </p:spTree>
    <p:extLst>
      <p:ext uri="{BB962C8B-B14F-4D97-AF65-F5344CB8AC3E}">
        <p14:creationId xmlns:p14="http://schemas.microsoft.com/office/powerpoint/2010/main" val="3379690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C09FF-F8E4-C54D-B294-0C489796305C}"/>
              </a:ext>
            </a:extLst>
          </p:cNvPr>
          <p:cNvSpPr>
            <a:spLocks noGrp="1"/>
          </p:cNvSpPr>
          <p:nvPr>
            <p:ph type="title"/>
          </p:nvPr>
        </p:nvSpPr>
        <p:spPr/>
        <p:txBody>
          <a:bodyPr/>
          <a:lstStyle/>
          <a:p>
            <a:r>
              <a:rPr lang="en-US" dirty="0"/>
              <a:t>Constructor pattern</a:t>
            </a:r>
          </a:p>
        </p:txBody>
      </p:sp>
      <p:sp>
        <p:nvSpPr>
          <p:cNvPr id="3" name="Content Placeholder 2">
            <a:extLst>
              <a:ext uri="{FF2B5EF4-FFF2-40B4-BE49-F238E27FC236}">
                <a16:creationId xmlns:a16="http://schemas.microsoft.com/office/drawing/2014/main" id="{AC30C685-37F4-5249-B6F8-5F7544411735}"/>
              </a:ext>
            </a:extLst>
          </p:cNvPr>
          <p:cNvSpPr>
            <a:spLocks noGrp="1"/>
          </p:cNvSpPr>
          <p:nvPr>
            <p:ph idx="1"/>
          </p:nvPr>
        </p:nvSpPr>
        <p:spPr>
          <a:xfrm>
            <a:off x="838200" y="1825625"/>
            <a:ext cx="5892800" cy="4351338"/>
          </a:xfrm>
        </p:spPr>
        <p:txBody>
          <a:bodyPr>
            <a:normAutofit fontScale="77500" lnSpcReduction="20000"/>
          </a:bodyPr>
          <a:lstStyle/>
          <a:p>
            <a:r>
              <a:rPr lang="en-US" dirty="0"/>
              <a:t>An example of the constructor pattern</a:t>
            </a:r>
          </a:p>
          <a:p>
            <a:pPr lvl="1"/>
            <a:r>
              <a:rPr lang="en-US" dirty="0"/>
              <a:t>The new object is called with the `new` operator</a:t>
            </a:r>
          </a:p>
          <a:p>
            <a:pPr lvl="1"/>
            <a:r>
              <a:rPr lang="en-US" dirty="0"/>
              <a:t>The function is meant to be called with the `new` operator</a:t>
            </a:r>
          </a:p>
          <a:p>
            <a:r>
              <a:rPr lang="en-US" dirty="0"/>
              <a:t>Without the `new` operator, this works quite differently</a:t>
            </a:r>
          </a:p>
          <a:p>
            <a:pPr lvl="1"/>
            <a:r>
              <a:rPr lang="en-US" dirty="0"/>
              <a:t>In this case, the object has global scope</a:t>
            </a:r>
          </a:p>
          <a:p>
            <a:pPr lvl="1"/>
            <a:r>
              <a:rPr lang="en-US" dirty="0"/>
              <a:t>And it’s not an object where `constructor()` can be called upon</a:t>
            </a:r>
          </a:p>
          <a:p>
            <a:r>
              <a:rPr lang="en-US" dirty="0"/>
              <a:t>What happens when the `new` operator is called?</a:t>
            </a:r>
          </a:p>
          <a:p>
            <a:pPr lvl="1"/>
            <a:r>
              <a:rPr lang="en-US" dirty="0"/>
              <a:t>New object created</a:t>
            </a:r>
          </a:p>
          <a:p>
            <a:pPr lvl="1"/>
            <a:r>
              <a:rPr lang="en-US" dirty="0"/>
              <a:t>`this` set to new object</a:t>
            </a:r>
          </a:p>
          <a:p>
            <a:pPr lvl="1"/>
            <a:r>
              <a:rPr lang="en-US" dirty="0"/>
              <a:t>Code in function executed</a:t>
            </a:r>
          </a:p>
          <a:p>
            <a:pPr lvl="1"/>
            <a:r>
              <a:rPr lang="en-US" dirty="0"/>
              <a:t>`this` returned if constructor doesn’t explicitly return object</a:t>
            </a:r>
          </a:p>
        </p:txBody>
      </p:sp>
      <p:pic>
        <p:nvPicPr>
          <p:cNvPr id="5" name="Picture 4">
            <a:extLst>
              <a:ext uri="{FF2B5EF4-FFF2-40B4-BE49-F238E27FC236}">
                <a16:creationId xmlns:a16="http://schemas.microsoft.com/office/drawing/2014/main" id="{6C50A26A-BD65-5E47-A463-3807AA430E4C}"/>
              </a:ext>
            </a:extLst>
          </p:cNvPr>
          <p:cNvPicPr>
            <a:picLocks noChangeAspect="1"/>
          </p:cNvPicPr>
          <p:nvPr/>
        </p:nvPicPr>
        <p:blipFill>
          <a:blip r:embed="rId2"/>
          <a:stretch>
            <a:fillRect/>
          </a:stretch>
        </p:blipFill>
        <p:spPr>
          <a:xfrm>
            <a:off x="7135367" y="544867"/>
            <a:ext cx="3024633" cy="2501730"/>
          </a:xfrm>
          <a:prstGeom prst="rect">
            <a:avLst/>
          </a:prstGeom>
        </p:spPr>
      </p:pic>
      <p:pic>
        <p:nvPicPr>
          <p:cNvPr id="7" name="Picture 6">
            <a:extLst>
              <a:ext uri="{FF2B5EF4-FFF2-40B4-BE49-F238E27FC236}">
                <a16:creationId xmlns:a16="http://schemas.microsoft.com/office/drawing/2014/main" id="{5A550F9F-1656-DD45-BDB6-A7C9538D1277}"/>
              </a:ext>
            </a:extLst>
          </p:cNvPr>
          <p:cNvPicPr>
            <a:picLocks noChangeAspect="1"/>
          </p:cNvPicPr>
          <p:nvPr/>
        </p:nvPicPr>
        <p:blipFill>
          <a:blip r:embed="rId3"/>
          <a:stretch>
            <a:fillRect/>
          </a:stretch>
        </p:blipFill>
        <p:spPr>
          <a:xfrm>
            <a:off x="7135367" y="3198019"/>
            <a:ext cx="4666758" cy="2012950"/>
          </a:xfrm>
          <a:prstGeom prst="rect">
            <a:avLst/>
          </a:prstGeom>
        </p:spPr>
      </p:pic>
    </p:spTree>
    <p:extLst>
      <p:ext uri="{BB962C8B-B14F-4D97-AF65-F5344CB8AC3E}">
        <p14:creationId xmlns:p14="http://schemas.microsoft.com/office/powerpoint/2010/main" val="2143775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366B-1C3F-2242-963F-712599D58EA4}"/>
              </a:ext>
            </a:extLst>
          </p:cNvPr>
          <p:cNvSpPr>
            <a:spLocks noGrp="1"/>
          </p:cNvSpPr>
          <p:nvPr>
            <p:ph type="title"/>
          </p:nvPr>
        </p:nvSpPr>
        <p:spPr/>
        <p:txBody>
          <a:bodyPr/>
          <a:lstStyle/>
          <a:p>
            <a:r>
              <a:rPr lang="en-US" dirty="0"/>
              <a:t>Constructor pattern -&gt; when constructor doesn’t explicitly return an object</a:t>
            </a:r>
          </a:p>
        </p:txBody>
      </p:sp>
      <p:sp>
        <p:nvSpPr>
          <p:cNvPr id="3" name="Content Placeholder 2">
            <a:extLst>
              <a:ext uri="{FF2B5EF4-FFF2-40B4-BE49-F238E27FC236}">
                <a16:creationId xmlns:a16="http://schemas.microsoft.com/office/drawing/2014/main" id="{A100C912-A568-C04A-A0C8-79C446511072}"/>
              </a:ext>
            </a:extLst>
          </p:cNvPr>
          <p:cNvSpPr>
            <a:spLocks noGrp="1"/>
          </p:cNvSpPr>
          <p:nvPr>
            <p:ph idx="1"/>
          </p:nvPr>
        </p:nvSpPr>
        <p:spPr>
          <a:xfrm>
            <a:off x="838200" y="1825625"/>
            <a:ext cx="5207000" cy="2425700"/>
          </a:xfrm>
        </p:spPr>
        <p:txBody>
          <a:bodyPr>
            <a:normAutofit fontScale="47500" lnSpcReduction="20000"/>
          </a:bodyPr>
          <a:lstStyle/>
          <a:p>
            <a:r>
              <a:rPr lang="en-US" dirty="0"/>
              <a:t>`this` is returned if constructor doesn’t explicitly return an object</a:t>
            </a:r>
          </a:p>
          <a:p>
            <a:pPr lvl="1"/>
            <a:r>
              <a:rPr lang="en-US" dirty="0"/>
              <a:t>This might results in a bug if a validation fails, and the object is still created that tests true to being an `</a:t>
            </a:r>
            <a:r>
              <a:rPr lang="en-US" dirty="0" err="1"/>
              <a:t>instanceof</a:t>
            </a:r>
            <a:r>
              <a:rPr lang="en-US" dirty="0"/>
              <a:t>` the constructor function</a:t>
            </a:r>
          </a:p>
          <a:p>
            <a:pPr lvl="1"/>
            <a:r>
              <a:rPr lang="en-US" dirty="0"/>
              <a:t>Solution: return a function instead</a:t>
            </a:r>
          </a:p>
          <a:p>
            <a:r>
              <a:rPr lang="en-US" dirty="0"/>
              <a:t>This is apparent later on when we construct the `</a:t>
            </a:r>
            <a:r>
              <a:rPr lang="en-US" dirty="0" err="1"/>
              <a:t>neww</a:t>
            </a:r>
            <a:r>
              <a:rPr lang="en-US" dirty="0"/>
              <a:t>()` method, where the return value of the function needs to be noted</a:t>
            </a:r>
          </a:p>
          <a:p>
            <a:r>
              <a:rPr lang="en-US" dirty="0"/>
              <a:t>A few resources to revisit:</a:t>
            </a:r>
          </a:p>
          <a:p>
            <a:r>
              <a:rPr lang="en-US" dirty="0">
                <a:hlinkClick r:id="rId2"/>
              </a:rPr>
              <a:t>https://launchschool.com/lessons/c9200ad2/assignments/4cc36fd6</a:t>
            </a:r>
            <a:endParaRPr lang="en-US" dirty="0"/>
          </a:p>
          <a:p>
            <a:r>
              <a:rPr lang="en-US" dirty="0">
                <a:hlinkClick r:id="rId3"/>
              </a:rPr>
              <a:t>https://web.archive.org/web/20180209163541/https://dmitripavlutin.com/gentle-explanation-of-this-in-javascript/</a:t>
            </a:r>
            <a:endParaRPr lang="en-US" dirty="0"/>
          </a:p>
        </p:txBody>
      </p:sp>
      <p:pic>
        <p:nvPicPr>
          <p:cNvPr id="5" name="Picture 4">
            <a:extLst>
              <a:ext uri="{FF2B5EF4-FFF2-40B4-BE49-F238E27FC236}">
                <a16:creationId xmlns:a16="http://schemas.microsoft.com/office/drawing/2014/main" id="{407596B3-82AB-914D-A615-F2144E2D2F5D}"/>
              </a:ext>
            </a:extLst>
          </p:cNvPr>
          <p:cNvPicPr>
            <a:picLocks noChangeAspect="1"/>
          </p:cNvPicPr>
          <p:nvPr/>
        </p:nvPicPr>
        <p:blipFill>
          <a:blip r:embed="rId4"/>
          <a:stretch>
            <a:fillRect/>
          </a:stretch>
        </p:blipFill>
        <p:spPr>
          <a:xfrm>
            <a:off x="6359525" y="1825625"/>
            <a:ext cx="4994275" cy="3178175"/>
          </a:xfrm>
          <a:prstGeom prst="rect">
            <a:avLst/>
          </a:prstGeom>
        </p:spPr>
      </p:pic>
      <p:pic>
        <p:nvPicPr>
          <p:cNvPr id="7" name="Picture 6">
            <a:extLst>
              <a:ext uri="{FF2B5EF4-FFF2-40B4-BE49-F238E27FC236}">
                <a16:creationId xmlns:a16="http://schemas.microsoft.com/office/drawing/2014/main" id="{BE13AB2C-AEBC-A840-99EC-6F1CEF37BC4C}"/>
              </a:ext>
            </a:extLst>
          </p:cNvPr>
          <p:cNvPicPr>
            <a:picLocks noChangeAspect="1"/>
          </p:cNvPicPr>
          <p:nvPr/>
        </p:nvPicPr>
        <p:blipFill>
          <a:blip r:embed="rId5"/>
          <a:stretch>
            <a:fillRect/>
          </a:stretch>
        </p:blipFill>
        <p:spPr>
          <a:xfrm>
            <a:off x="838201" y="4251325"/>
            <a:ext cx="5334000" cy="2456711"/>
          </a:xfrm>
          <a:prstGeom prst="rect">
            <a:avLst/>
          </a:prstGeom>
        </p:spPr>
      </p:pic>
    </p:spTree>
    <p:extLst>
      <p:ext uri="{BB962C8B-B14F-4D97-AF65-F5344CB8AC3E}">
        <p14:creationId xmlns:p14="http://schemas.microsoft.com/office/powerpoint/2010/main" val="3620330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86B6-CDEC-CE45-89AE-4E5CEE2FB76C}"/>
              </a:ext>
            </a:extLst>
          </p:cNvPr>
          <p:cNvSpPr>
            <a:spLocks noGrp="1"/>
          </p:cNvSpPr>
          <p:nvPr>
            <p:ph type="title"/>
          </p:nvPr>
        </p:nvSpPr>
        <p:spPr/>
        <p:txBody>
          <a:bodyPr/>
          <a:lstStyle/>
          <a:p>
            <a:r>
              <a:rPr lang="en-US" dirty="0"/>
              <a:t>Practice: constructor functions</a:t>
            </a:r>
          </a:p>
        </p:txBody>
      </p:sp>
      <p:sp>
        <p:nvSpPr>
          <p:cNvPr id="3" name="Content Placeholder 2">
            <a:extLst>
              <a:ext uri="{FF2B5EF4-FFF2-40B4-BE49-F238E27FC236}">
                <a16:creationId xmlns:a16="http://schemas.microsoft.com/office/drawing/2014/main" id="{8D0E7F82-39AC-DF4C-9439-7AA167103C43}"/>
              </a:ext>
            </a:extLst>
          </p:cNvPr>
          <p:cNvSpPr>
            <a:spLocks noGrp="1"/>
          </p:cNvSpPr>
          <p:nvPr>
            <p:ph idx="1"/>
          </p:nvPr>
        </p:nvSpPr>
        <p:spPr/>
        <p:txBody>
          <a:bodyPr/>
          <a:lstStyle/>
          <a:p>
            <a:r>
              <a:rPr lang="en-US" dirty="0"/>
              <a:t>1. Naming convention: capitalized function names</a:t>
            </a:r>
          </a:p>
          <a:p>
            <a:r>
              <a:rPr lang="en-US" dirty="0"/>
              <a:t>2. When instantiating an object from a constructor function without the `new` keyword</a:t>
            </a:r>
          </a:p>
          <a:p>
            <a:r>
              <a:rPr lang="en-US" dirty="0"/>
              <a:t>3. Fix the above problem</a:t>
            </a:r>
          </a:p>
        </p:txBody>
      </p:sp>
    </p:spTree>
    <p:extLst>
      <p:ext uri="{BB962C8B-B14F-4D97-AF65-F5344CB8AC3E}">
        <p14:creationId xmlns:p14="http://schemas.microsoft.com/office/powerpoint/2010/main" val="3327309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56B9-00AF-D647-A6BE-9E0FC83ABA97}"/>
              </a:ext>
            </a:extLst>
          </p:cNvPr>
          <p:cNvSpPr>
            <a:spLocks noGrp="1"/>
          </p:cNvSpPr>
          <p:nvPr>
            <p:ph type="title"/>
          </p:nvPr>
        </p:nvSpPr>
        <p:spPr/>
        <p:txBody>
          <a:bodyPr/>
          <a:lstStyle/>
          <a:p>
            <a:r>
              <a:rPr lang="en-US" dirty="0"/>
              <a:t>Objects and prototypes</a:t>
            </a:r>
          </a:p>
        </p:txBody>
      </p:sp>
      <p:sp>
        <p:nvSpPr>
          <p:cNvPr id="3" name="Content Placeholder 2">
            <a:extLst>
              <a:ext uri="{FF2B5EF4-FFF2-40B4-BE49-F238E27FC236}">
                <a16:creationId xmlns:a16="http://schemas.microsoft.com/office/drawing/2014/main" id="{12C6CDBA-20F9-D942-9199-97CE0EF64FC5}"/>
              </a:ext>
            </a:extLst>
          </p:cNvPr>
          <p:cNvSpPr>
            <a:spLocks noGrp="1"/>
          </p:cNvSpPr>
          <p:nvPr>
            <p:ph idx="1"/>
          </p:nvPr>
        </p:nvSpPr>
        <p:spPr>
          <a:xfrm>
            <a:off x="365760" y="1633182"/>
            <a:ext cx="6139144" cy="5301018"/>
          </a:xfrm>
        </p:spPr>
        <p:txBody>
          <a:bodyPr>
            <a:normAutofit fontScale="62500" lnSpcReduction="20000"/>
          </a:bodyPr>
          <a:lstStyle/>
          <a:p>
            <a:r>
              <a:rPr lang="en-US" dirty="0"/>
              <a:t>What is </a:t>
            </a:r>
            <a:r>
              <a:rPr lang="en-US" dirty="0">
                <a:solidFill>
                  <a:srgbClr val="FF0000"/>
                </a:solidFill>
              </a:rPr>
              <a:t>`__proto__` </a:t>
            </a:r>
            <a:r>
              <a:rPr lang="en-US" dirty="0"/>
              <a:t>(</a:t>
            </a:r>
            <a:r>
              <a:rPr lang="en-US" dirty="0" err="1"/>
              <a:t>dunder</a:t>
            </a:r>
            <a:r>
              <a:rPr lang="en-US" dirty="0"/>
              <a:t> (double underscore) proto)? </a:t>
            </a:r>
          </a:p>
          <a:p>
            <a:pPr lvl="1"/>
            <a:r>
              <a:rPr lang="en-US" dirty="0"/>
              <a:t>Special property for every JS object, which points to another object</a:t>
            </a:r>
          </a:p>
          <a:p>
            <a:pPr lvl="1"/>
            <a:r>
              <a:rPr lang="en-US" dirty="0"/>
              <a:t>When </a:t>
            </a:r>
            <a:r>
              <a:rPr lang="en-US" dirty="0" err="1"/>
              <a:t>Object.create</a:t>
            </a:r>
            <a:r>
              <a:rPr lang="en-US" dirty="0"/>
              <a:t>() is used to create an object, the new object set its _proto_ property to the object it’s created from</a:t>
            </a:r>
          </a:p>
          <a:p>
            <a:pPr lvl="2"/>
            <a:r>
              <a:rPr lang="en-US" dirty="0"/>
              <a:t>In other words, we created object `bar` with object `foo` as prototype</a:t>
            </a:r>
          </a:p>
          <a:p>
            <a:pPr lvl="3"/>
            <a:r>
              <a:rPr lang="en-US" dirty="0"/>
              <a:t>We created new object called bar that used foo as a template</a:t>
            </a:r>
          </a:p>
          <a:p>
            <a:pPr lvl="2"/>
            <a:r>
              <a:rPr lang="en-US" dirty="0"/>
              <a:t>Or, `foo` is the `prototype object` of the object returned by </a:t>
            </a:r>
            <a:r>
              <a:rPr lang="en-US" dirty="0" err="1"/>
              <a:t>Object.create</a:t>
            </a:r>
            <a:r>
              <a:rPr lang="en-US" dirty="0"/>
              <a:t>, and assigned to `bar`</a:t>
            </a:r>
          </a:p>
          <a:p>
            <a:pPr lvl="3"/>
            <a:r>
              <a:rPr lang="en-US" dirty="0"/>
              <a:t>foo is the template original product of the new object returned by </a:t>
            </a:r>
            <a:r>
              <a:rPr lang="en-US" dirty="0" err="1"/>
              <a:t>Object.create</a:t>
            </a:r>
            <a:r>
              <a:rPr lang="en-US" dirty="0"/>
              <a:t> and assigned to new object variable called bar</a:t>
            </a:r>
          </a:p>
          <a:p>
            <a:r>
              <a:rPr lang="en-US" dirty="0" err="1">
                <a:solidFill>
                  <a:srgbClr val="FF0000"/>
                </a:solidFill>
              </a:rPr>
              <a:t>Object.getPrototypeOf</a:t>
            </a:r>
            <a:r>
              <a:rPr lang="en-US" dirty="0">
                <a:solidFill>
                  <a:srgbClr val="FF0000"/>
                </a:solidFill>
              </a:rPr>
              <a:t>(</a:t>
            </a:r>
            <a:r>
              <a:rPr lang="en-US" dirty="0" err="1">
                <a:solidFill>
                  <a:srgbClr val="FF0000"/>
                </a:solidFill>
              </a:rPr>
              <a:t>obj</a:t>
            </a:r>
            <a:r>
              <a:rPr lang="en-US" dirty="0">
                <a:solidFill>
                  <a:srgbClr val="FF0000"/>
                </a:solidFill>
              </a:rPr>
              <a:t>)</a:t>
            </a:r>
          </a:p>
          <a:p>
            <a:pPr lvl="1"/>
            <a:r>
              <a:rPr lang="en-US" dirty="0"/>
              <a:t>To get the prototype of `</a:t>
            </a:r>
            <a:r>
              <a:rPr lang="en-US" dirty="0" err="1"/>
              <a:t>obj</a:t>
            </a:r>
            <a:r>
              <a:rPr lang="en-US" dirty="0"/>
              <a:t>`</a:t>
            </a:r>
          </a:p>
          <a:p>
            <a:pPr lvl="1"/>
            <a:r>
              <a:rPr lang="en-US" dirty="0"/>
              <a:t>Get the template object of the newly created object</a:t>
            </a:r>
          </a:p>
          <a:p>
            <a:pPr lvl="1"/>
            <a:r>
              <a:rPr lang="en-US" dirty="0"/>
              <a:t>This is always the object directly above the current object in the chain, no further than that</a:t>
            </a:r>
          </a:p>
          <a:p>
            <a:r>
              <a:rPr lang="en-US" dirty="0"/>
              <a:t> </a:t>
            </a:r>
            <a:r>
              <a:rPr lang="en-US" dirty="0" err="1">
                <a:solidFill>
                  <a:srgbClr val="FF0000"/>
                </a:solidFill>
              </a:rPr>
              <a:t>obj.isPrototypeOf</a:t>
            </a:r>
            <a:r>
              <a:rPr lang="en-US" dirty="0">
                <a:solidFill>
                  <a:srgbClr val="FF0000"/>
                </a:solidFill>
              </a:rPr>
              <a:t>(foo)</a:t>
            </a:r>
          </a:p>
          <a:p>
            <a:pPr lvl="1"/>
            <a:r>
              <a:rPr lang="en-US" dirty="0"/>
              <a:t>To check if `foo` is a prototype object of `bar`</a:t>
            </a:r>
          </a:p>
          <a:p>
            <a:pPr lvl="1"/>
            <a:r>
              <a:rPr lang="en-US" dirty="0"/>
              <a:t>Is the object a copy of this particular template object?</a:t>
            </a:r>
          </a:p>
          <a:p>
            <a:pPr lvl="1"/>
            <a:r>
              <a:rPr lang="en-US" dirty="0"/>
              <a:t>Any objects up the prototype chain will return true in this case</a:t>
            </a:r>
          </a:p>
        </p:txBody>
      </p:sp>
      <p:pic>
        <p:nvPicPr>
          <p:cNvPr id="5" name="Picture 4">
            <a:extLst>
              <a:ext uri="{FF2B5EF4-FFF2-40B4-BE49-F238E27FC236}">
                <a16:creationId xmlns:a16="http://schemas.microsoft.com/office/drawing/2014/main" id="{7F0AC9E7-5F33-1F45-824F-E79212CFC004}"/>
              </a:ext>
            </a:extLst>
          </p:cNvPr>
          <p:cNvPicPr>
            <a:picLocks noChangeAspect="1"/>
          </p:cNvPicPr>
          <p:nvPr/>
        </p:nvPicPr>
        <p:blipFill>
          <a:blip r:embed="rId2"/>
          <a:stretch>
            <a:fillRect/>
          </a:stretch>
        </p:blipFill>
        <p:spPr>
          <a:xfrm>
            <a:off x="6583607" y="1690688"/>
            <a:ext cx="5009308" cy="1809750"/>
          </a:xfrm>
          <a:prstGeom prst="rect">
            <a:avLst/>
          </a:prstGeom>
        </p:spPr>
      </p:pic>
      <p:pic>
        <p:nvPicPr>
          <p:cNvPr id="7" name="Picture 6">
            <a:extLst>
              <a:ext uri="{FF2B5EF4-FFF2-40B4-BE49-F238E27FC236}">
                <a16:creationId xmlns:a16="http://schemas.microsoft.com/office/drawing/2014/main" id="{E06ED451-6566-7344-A04A-F6DF5D9D427C}"/>
              </a:ext>
            </a:extLst>
          </p:cNvPr>
          <p:cNvPicPr>
            <a:picLocks noChangeAspect="1"/>
          </p:cNvPicPr>
          <p:nvPr/>
        </p:nvPicPr>
        <p:blipFill>
          <a:blip r:embed="rId3"/>
          <a:stretch>
            <a:fillRect/>
          </a:stretch>
        </p:blipFill>
        <p:spPr>
          <a:xfrm>
            <a:off x="6583607" y="3860801"/>
            <a:ext cx="4531078" cy="1930400"/>
          </a:xfrm>
          <a:prstGeom prst="rect">
            <a:avLst/>
          </a:prstGeom>
        </p:spPr>
      </p:pic>
    </p:spTree>
    <p:extLst>
      <p:ext uri="{BB962C8B-B14F-4D97-AF65-F5344CB8AC3E}">
        <p14:creationId xmlns:p14="http://schemas.microsoft.com/office/powerpoint/2010/main" val="1115573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43EE-426B-074E-8BD3-BC09EA40D5E2}"/>
              </a:ext>
            </a:extLst>
          </p:cNvPr>
          <p:cNvSpPr>
            <a:spLocks noGrp="1"/>
          </p:cNvSpPr>
          <p:nvPr>
            <p:ph type="title"/>
          </p:nvPr>
        </p:nvSpPr>
        <p:spPr/>
        <p:txBody>
          <a:bodyPr/>
          <a:lstStyle/>
          <a:p>
            <a:r>
              <a:rPr lang="en-US" dirty="0"/>
              <a:t>Prototype chain and </a:t>
            </a:r>
            <a:r>
              <a:rPr lang="en-US" dirty="0" err="1"/>
              <a:t>Object.prototype</a:t>
            </a:r>
            <a:r>
              <a:rPr lang="en-US" dirty="0"/>
              <a:t> Object</a:t>
            </a:r>
          </a:p>
        </p:txBody>
      </p:sp>
      <p:sp>
        <p:nvSpPr>
          <p:cNvPr id="3" name="Content Placeholder 2">
            <a:extLst>
              <a:ext uri="{FF2B5EF4-FFF2-40B4-BE49-F238E27FC236}">
                <a16:creationId xmlns:a16="http://schemas.microsoft.com/office/drawing/2014/main" id="{3144F027-FB9A-B94F-8FF2-C60507136305}"/>
              </a:ext>
            </a:extLst>
          </p:cNvPr>
          <p:cNvSpPr>
            <a:spLocks noGrp="1"/>
          </p:cNvSpPr>
          <p:nvPr>
            <p:ph idx="1"/>
          </p:nvPr>
        </p:nvSpPr>
        <p:spPr>
          <a:xfrm>
            <a:off x="838200" y="1825625"/>
            <a:ext cx="4851400" cy="4351338"/>
          </a:xfrm>
        </p:spPr>
        <p:txBody>
          <a:bodyPr>
            <a:normAutofit fontScale="85000" lnSpcReduction="10000"/>
          </a:bodyPr>
          <a:lstStyle/>
          <a:p>
            <a:r>
              <a:rPr lang="en-US" dirty="0" err="1"/>
              <a:t>Object.create</a:t>
            </a:r>
            <a:r>
              <a:rPr lang="en-US" dirty="0"/>
              <a:t> can be used to create objects that form a prototype chain</a:t>
            </a:r>
          </a:p>
          <a:p>
            <a:pPr lvl="1"/>
            <a:r>
              <a:rPr lang="en-US" dirty="0"/>
              <a:t>We can see the prototype of each new object is the template object where it’s made from (almost like a parent object)</a:t>
            </a:r>
          </a:p>
          <a:p>
            <a:pPr lvl="1"/>
            <a:r>
              <a:rPr lang="en-US" dirty="0"/>
              <a:t>Also, </a:t>
            </a:r>
            <a:r>
              <a:rPr lang="en-US" dirty="0" err="1">
                <a:solidFill>
                  <a:srgbClr val="FF0000"/>
                </a:solidFill>
              </a:rPr>
              <a:t>obj.isPrototypeOf</a:t>
            </a:r>
            <a:r>
              <a:rPr lang="en-US" dirty="0">
                <a:solidFill>
                  <a:srgbClr val="FF0000"/>
                </a:solidFill>
              </a:rPr>
              <a:t>(</a:t>
            </a:r>
            <a:r>
              <a:rPr lang="en-US" dirty="0" err="1">
                <a:solidFill>
                  <a:srgbClr val="FF0000"/>
                </a:solidFill>
              </a:rPr>
              <a:t>anotherObj</a:t>
            </a:r>
            <a:r>
              <a:rPr lang="en-US" dirty="0">
                <a:solidFill>
                  <a:srgbClr val="FF0000"/>
                </a:solidFill>
              </a:rPr>
              <a:t>) </a:t>
            </a:r>
            <a:r>
              <a:rPr lang="en-US" dirty="0"/>
              <a:t>will always return true if </a:t>
            </a:r>
            <a:r>
              <a:rPr lang="en-US" dirty="0" err="1"/>
              <a:t>obj</a:t>
            </a:r>
            <a:r>
              <a:rPr lang="en-US" dirty="0"/>
              <a:t> rests on the prototype chain of `</a:t>
            </a:r>
            <a:r>
              <a:rPr lang="en-US" dirty="0" err="1"/>
              <a:t>anotherObj</a:t>
            </a:r>
            <a:r>
              <a:rPr lang="en-US" dirty="0"/>
              <a:t>`</a:t>
            </a:r>
          </a:p>
          <a:p>
            <a:r>
              <a:rPr lang="en-US" dirty="0"/>
              <a:t>What’s at the end of the prototype chain? </a:t>
            </a:r>
          </a:p>
          <a:p>
            <a:pPr lvl="1"/>
            <a:r>
              <a:rPr lang="en-US" dirty="0" err="1"/>
              <a:t>Object.prototype</a:t>
            </a:r>
            <a:endParaRPr lang="en-US" dirty="0"/>
          </a:p>
          <a:p>
            <a:pPr lvl="1"/>
            <a:r>
              <a:rPr lang="en-US" dirty="0"/>
              <a:t>If object is not created from a prototype, its prototype is the `</a:t>
            </a:r>
            <a:r>
              <a:rPr lang="en-US" dirty="0" err="1"/>
              <a:t>Object.prototype</a:t>
            </a:r>
            <a:r>
              <a:rPr lang="en-US" dirty="0"/>
              <a:t>` object</a:t>
            </a:r>
          </a:p>
          <a:p>
            <a:pPr lvl="1"/>
            <a:endParaRPr lang="en-US" dirty="0"/>
          </a:p>
        </p:txBody>
      </p:sp>
      <p:pic>
        <p:nvPicPr>
          <p:cNvPr id="5" name="Picture 4">
            <a:extLst>
              <a:ext uri="{FF2B5EF4-FFF2-40B4-BE49-F238E27FC236}">
                <a16:creationId xmlns:a16="http://schemas.microsoft.com/office/drawing/2014/main" id="{0412839C-698C-6D4F-9874-F9E1CB6AA6F1}"/>
              </a:ext>
            </a:extLst>
          </p:cNvPr>
          <p:cNvPicPr>
            <a:picLocks noChangeAspect="1"/>
          </p:cNvPicPr>
          <p:nvPr/>
        </p:nvPicPr>
        <p:blipFill>
          <a:blip r:embed="rId2"/>
          <a:stretch>
            <a:fillRect/>
          </a:stretch>
        </p:blipFill>
        <p:spPr>
          <a:xfrm>
            <a:off x="6096000" y="1848644"/>
            <a:ext cx="5587077" cy="2152650"/>
          </a:xfrm>
          <a:prstGeom prst="rect">
            <a:avLst/>
          </a:prstGeom>
        </p:spPr>
      </p:pic>
    </p:spTree>
    <p:extLst>
      <p:ext uri="{BB962C8B-B14F-4D97-AF65-F5344CB8AC3E}">
        <p14:creationId xmlns:p14="http://schemas.microsoft.com/office/powerpoint/2010/main" val="2579050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CA60C-957D-FA42-AEC0-E7EC15DCD880}"/>
              </a:ext>
            </a:extLst>
          </p:cNvPr>
          <p:cNvSpPr>
            <a:spLocks noGrp="1"/>
          </p:cNvSpPr>
          <p:nvPr>
            <p:ph type="title"/>
          </p:nvPr>
        </p:nvSpPr>
        <p:spPr/>
        <p:txBody>
          <a:bodyPr/>
          <a:lstStyle/>
          <a:p>
            <a:r>
              <a:rPr lang="en-US" dirty="0"/>
              <a:t>Prototype chain: problems</a:t>
            </a:r>
          </a:p>
        </p:txBody>
      </p:sp>
      <p:sp>
        <p:nvSpPr>
          <p:cNvPr id="3" name="Content Placeholder 2">
            <a:extLst>
              <a:ext uri="{FF2B5EF4-FFF2-40B4-BE49-F238E27FC236}">
                <a16:creationId xmlns:a16="http://schemas.microsoft.com/office/drawing/2014/main" id="{DD1E5B63-0A12-AF41-8C76-B90AA9F87F46}"/>
              </a:ext>
            </a:extLst>
          </p:cNvPr>
          <p:cNvSpPr>
            <a:spLocks noGrp="1"/>
          </p:cNvSpPr>
          <p:nvPr>
            <p:ph idx="1"/>
          </p:nvPr>
        </p:nvSpPr>
        <p:spPr/>
        <p:txBody>
          <a:bodyPr/>
          <a:lstStyle/>
          <a:p>
            <a:r>
              <a:rPr lang="en-US" dirty="0"/>
              <a:t>1. How to assign a new variable name to a new object with an object as its prototype.</a:t>
            </a:r>
          </a:p>
          <a:p>
            <a:r>
              <a:rPr lang="en-US" dirty="0"/>
              <a:t>2. How to demonstrate relationship between prototype and newly created object.</a:t>
            </a:r>
          </a:p>
          <a:p>
            <a:r>
              <a:rPr lang="en-US" dirty="0"/>
              <a:t>3. How to use the Boolean method to demonstrate the relationship between prototype and newly created object. </a:t>
            </a:r>
          </a:p>
          <a:p>
            <a:r>
              <a:rPr lang="en-US" dirty="0"/>
              <a:t>4. Check all the way up the prototype chain.</a:t>
            </a:r>
          </a:p>
        </p:txBody>
      </p:sp>
    </p:spTree>
    <p:extLst>
      <p:ext uri="{BB962C8B-B14F-4D97-AF65-F5344CB8AC3E}">
        <p14:creationId xmlns:p14="http://schemas.microsoft.com/office/powerpoint/2010/main" val="395010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A096-689F-594C-81F5-82023086DBB9}"/>
              </a:ext>
            </a:extLst>
          </p:cNvPr>
          <p:cNvSpPr>
            <a:spLocks noGrp="1"/>
          </p:cNvSpPr>
          <p:nvPr>
            <p:ph type="title"/>
          </p:nvPr>
        </p:nvSpPr>
        <p:spPr/>
        <p:txBody>
          <a:bodyPr/>
          <a:lstStyle/>
          <a:p>
            <a:r>
              <a:rPr lang="en-US" dirty="0"/>
              <a:t>Assignments</a:t>
            </a:r>
          </a:p>
        </p:txBody>
      </p:sp>
      <p:sp>
        <p:nvSpPr>
          <p:cNvPr id="3" name="Content Placeholder 2">
            <a:extLst>
              <a:ext uri="{FF2B5EF4-FFF2-40B4-BE49-F238E27FC236}">
                <a16:creationId xmlns:a16="http://schemas.microsoft.com/office/drawing/2014/main" id="{2F2A85B4-D749-E24A-A4F7-002A0A0DF8C0}"/>
              </a:ext>
            </a:extLst>
          </p:cNvPr>
          <p:cNvSpPr>
            <a:spLocks noGrp="1"/>
          </p:cNvSpPr>
          <p:nvPr>
            <p:ph idx="1"/>
          </p:nvPr>
        </p:nvSpPr>
        <p:spPr>
          <a:xfrm>
            <a:off x="838200" y="1437583"/>
            <a:ext cx="10515600" cy="4351338"/>
          </a:xfrm>
        </p:spPr>
        <p:txBody>
          <a:bodyPr>
            <a:normAutofit fontScale="55000" lnSpcReduction="20000"/>
          </a:bodyPr>
          <a:lstStyle/>
          <a:p>
            <a:r>
              <a:rPr lang="en-US" dirty="0"/>
              <a:t>Intro</a:t>
            </a:r>
          </a:p>
          <a:p>
            <a:r>
              <a:rPr lang="en-US" dirty="0"/>
              <a:t>Factory patterns</a:t>
            </a:r>
          </a:p>
          <a:p>
            <a:pPr lvl="1"/>
            <a:r>
              <a:rPr lang="en-US" dirty="0"/>
              <a:t>Practice: create objects with factory patterns</a:t>
            </a:r>
          </a:p>
          <a:p>
            <a:r>
              <a:rPr lang="en-US" dirty="0"/>
              <a:t>Constructor pattern</a:t>
            </a:r>
          </a:p>
          <a:p>
            <a:r>
              <a:rPr lang="en-US" dirty="0"/>
              <a:t>Objects and prototypes</a:t>
            </a:r>
          </a:p>
          <a:p>
            <a:r>
              <a:rPr lang="en-US" dirty="0"/>
              <a:t>Prototypal inheritance and behavior delegation</a:t>
            </a:r>
          </a:p>
          <a:p>
            <a:pPr lvl="1"/>
            <a:r>
              <a:rPr lang="en-US" dirty="0"/>
              <a:t>Practice</a:t>
            </a:r>
          </a:p>
          <a:p>
            <a:r>
              <a:rPr lang="en-US" dirty="0"/>
              <a:t>Function prototypes and object prototypes</a:t>
            </a:r>
          </a:p>
          <a:p>
            <a:r>
              <a:rPr lang="en-US" dirty="0"/>
              <a:t>Constructors, prototypes, prototype chain</a:t>
            </a:r>
          </a:p>
          <a:p>
            <a:pPr lvl="1"/>
            <a:r>
              <a:rPr lang="en-US" dirty="0"/>
              <a:t>Practice: constructor functions and prototypes (1, 2)</a:t>
            </a:r>
          </a:p>
          <a:p>
            <a:r>
              <a:rPr lang="en-US" dirty="0"/>
              <a:t>Pseudo-classical patterns + OLOO pattern</a:t>
            </a:r>
          </a:p>
          <a:p>
            <a:r>
              <a:rPr lang="en-US" dirty="0"/>
              <a:t>More methods on Object constructor</a:t>
            </a:r>
          </a:p>
          <a:p>
            <a:r>
              <a:rPr lang="en-US" dirty="0"/>
              <a:t>Doug Crockford lecture</a:t>
            </a:r>
          </a:p>
          <a:p>
            <a:r>
              <a:rPr lang="en-US" dirty="0"/>
              <a:t>Summary</a:t>
            </a:r>
          </a:p>
          <a:p>
            <a:r>
              <a:rPr lang="en-US" dirty="0"/>
              <a:t>Quiz</a:t>
            </a:r>
          </a:p>
        </p:txBody>
      </p:sp>
    </p:spTree>
    <p:extLst>
      <p:ext uri="{BB962C8B-B14F-4D97-AF65-F5344CB8AC3E}">
        <p14:creationId xmlns:p14="http://schemas.microsoft.com/office/powerpoint/2010/main" val="12749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29006-D344-8945-A789-9D8CEE2FC414}"/>
              </a:ext>
            </a:extLst>
          </p:cNvPr>
          <p:cNvSpPr>
            <a:spLocks noGrp="1"/>
          </p:cNvSpPr>
          <p:nvPr>
            <p:ph type="title"/>
          </p:nvPr>
        </p:nvSpPr>
        <p:spPr/>
        <p:txBody>
          <a:bodyPr>
            <a:normAutofit/>
          </a:bodyPr>
          <a:lstStyle/>
          <a:p>
            <a:r>
              <a:rPr lang="en-US" dirty="0"/>
              <a:t>Prototypal Inheritance and Behavior Delegation</a:t>
            </a:r>
          </a:p>
        </p:txBody>
      </p:sp>
      <p:sp>
        <p:nvSpPr>
          <p:cNvPr id="3" name="Content Placeholder 2">
            <a:extLst>
              <a:ext uri="{FF2B5EF4-FFF2-40B4-BE49-F238E27FC236}">
                <a16:creationId xmlns:a16="http://schemas.microsoft.com/office/drawing/2014/main" id="{B235BC1B-D579-6A40-82C0-7952F83AA2CB}"/>
              </a:ext>
            </a:extLst>
          </p:cNvPr>
          <p:cNvSpPr>
            <a:spLocks noGrp="1"/>
          </p:cNvSpPr>
          <p:nvPr>
            <p:ph idx="1"/>
          </p:nvPr>
        </p:nvSpPr>
        <p:spPr>
          <a:xfrm>
            <a:off x="838200" y="1825625"/>
            <a:ext cx="5334000" cy="4351338"/>
          </a:xfrm>
        </p:spPr>
        <p:txBody>
          <a:bodyPr/>
          <a:lstStyle/>
          <a:p>
            <a:r>
              <a:rPr lang="en-US" dirty="0"/>
              <a:t>When accessing property or method on object, JS will search all the way up the prototype chain</a:t>
            </a:r>
          </a:p>
          <a:p>
            <a:r>
              <a:rPr lang="en-US" dirty="0"/>
              <a:t>Ex 2: `hello` method is found on `bar` object’s prototype object, called with context of `bar` object itself</a:t>
            </a:r>
          </a:p>
        </p:txBody>
      </p:sp>
      <p:pic>
        <p:nvPicPr>
          <p:cNvPr id="5" name="Picture 4">
            <a:extLst>
              <a:ext uri="{FF2B5EF4-FFF2-40B4-BE49-F238E27FC236}">
                <a16:creationId xmlns:a16="http://schemas.microsoft.com/office/drawing/2014/main" id="{1303CCE3-A138-CA45-9C08-8D5265671E53}"/>
              </a:ext>
            </a:extLst>
          </p:cNvPr>
          <p:cNvPicPr>
            <a:picLocks noChangeAspect="1"/>
          </p:cNvPicPr>
          <p:nvPr/>
        </p:nvPicPr>
        <p:blipFill>
          <a:blip r:embed="rId2"/>
          <a:stretch>
            <a:fillRect/>
          </a:stretch>
        </p:blipFill>
        <p:spPr>
          <a:xfrm>
            <a:off x="7670800" y="1690688"/>
            <a:ext cx="3175000" cy="2240228"/>
          </a:xfrm>
          <a:prstGeom prst="rect">
            <a:avLst/>
          </a:prstGeom>
        </p:spPr>
      </p:pic>
      <p:pic>
        <p:nvPicPr>
          <p:cNvPr id="7" name="Picture 6">
            <a:extLst>
              <a:ext uri="{FF2B5EF4-FFF2-40B4-BE49-F238E27FC236}">
                <a16:creationId xmlns:a16="http://schemas.microsoft.com/office/drawing/2014/main" id="{C3EF1A98-412B-DD4D-A1D9-2D1FBD8A2AD5}"/>
              </a:ext>
            </a:extLst>
          </p:cNvPr>
          <p:cNvPicPr>
            <a:picLocks noChangeAspect="1"/>
          </p:cNvPicPr>
          <p:nvPr/>
        </p:nvPicPr>
        <p:blipFill>
          <a:blip r:embed="rId3"/>
          <a:stretch>
            <a:fillRect/>
          </a:stretch>
        </p:blipFill>
        <p:spPr>
          <a:xfrm>
            <a:off x="7051767" y="4275404"/>
            <a:ext cx="3794033" cy="1962150"/>
          </a:xfrm>
          <a:prstGeom prst="rect">
            <a:avLst/>
          </a:prstGeom>
        </p:spPr>
      </p:pic>
    </p:spTree>
    <p:extLst>
      <p:ext uri="{BB962C8B-B14F-4D97-AF65-F5344CB8AC3E}">
        <p14:creationId xmlns:p14="http://schemas.microsoft.com/office/powerpoint/2010/main" val="4017207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50CD-30EA-654A-AD51-E5CA924EA4E2}"/>
              </a:ext>
            </a:extLst>
          </p:cNvPr>
          <p:cNvSpPr>
            <a:spLocks noGrp="1"/>
          </p:cNvSpPr>
          <p:nvPr>
            <p:ph type="title"/>
          </p:nvPr>
        </p:nvSpPr>
        <p:spPr/>
        <p:txBody>
          <a:bodyPr/>
          <a:lstStyle/>
          <a:p>
            <a:r>
              <a:rPr lang="en-US" dirty="0"/>
              <a:t>Prototypal inheritance &amp; behavior delegation</a:t>
            </a:r>
          </a:p>
        </p:txBody>
      </p:sp>
      <p:sp>
        <p:nvSpPr>
          <p:cNvPr id="3" name="Content Placeholder 2">
            <a:extLst>
              <a:ext uri="{FF2B5EF4-FFF2-40B4-BE49-F238E27FC236}">
                <a16:creationId xmlns:a16="http://schemas.microsoft.com/office/drawing/2014/main" id="{9C1606DA-D979-7E48-BB0E-EF5C57F07E54}"/>
              </a:ext>
            </a:extLst>
          </p:cNvPr>
          <p:cNvSpPr>
            <a:spLocks noGrp="1"/>
          </p:cNvSpPr>
          <p:nvPr>
            <p:ph idx="1"/>
          </p:nvPr>
        </p:nvSpPr>
        <p:spPr>
          <a:xfrm>
            <a:off x="838200" y="1825625"/>
            <a:ext cx="5562600" cy="4351338"/>
          </a:xfrm>
        </p:spPr>
        <p:txBody>
          <a:bodyPr>
            <a:normAutofit fontScale="92500" lnSpcReduction="20000"/>
          </a:bodyPr>
          <a:lstStyle/>
          <a:p>
            <a:r>
              <a:rPr lang="en-US" dirty="0"/>
              <a:t>Prototype chain lookup for properties =&gt; can store object’s data and behavior not just in object itself, but anywhere on prototype chain</a:t>
            </a:r>
          </a:p>
          <a:p>
            <a:r>
              <a:rPr lang="en-US" dirty="0"/>
              <a:t>Instead of defining `say` and `run` methods on every object, we define those on `dog`, the prototype object of all dogs</a:t>
            </a:r>
          </a:p>
          <a:p>
            <a:pPr lvl="1"/>
            <a:r>
              <a:rPr lang="en-US" dirty="0"/>
              <a:t>Dogs can be created more easily with the prototype, no need to duplicate methods on every single object</a:t>
            </a:r>
          </a:p>
          <a:p>
            <a:pPr lvl="1"/>
            <a:r>
              <a:rPr lang="en-US" dirty="0"/>
              <a:t>If need to add/remove/update behavior to apply to all dogs, can just modify prototype object, all dogs will pick up automatically</a:t>
            </a:r>
          </a:p>
        </p:txBody>
      </p:sp>
      <p:pic>
        <p:nvPicPr>
          <p:cNvPr id="5" name="Picture 4">
            <a:extLst>
              <a:ext uri="{FF2B5EF4-FFF2-40B4-BE49-F238E27FC236}">
                <a16:creationId xmlns:a16="http://schemas.microsoft.com/office/drawing/2014/main" id="{2E50FE88-3674-4A47-ABAB-264933A77BE4}"/>
              </a:ext>
            </a:extLst>
          </p:cNvPr>
          <p:cNvPicPr>
            <a:picLocks noChangeAspect="1"/>
          </p:cNvPicPr>
          <p:nvPr/>
        </p:nvPicPr>
        <p:blipFill>
          <a:blip r:embed="rId2"/>
          <a:stretch>
            <a:fillRect/>
          </a:stretch>
        </p:blipFill>
        <p:spPr>
          <a:xfrm>
            <a:off x="7747500" y="1690688"/>
            <a:ext cx="3123700" cy="3076575"/>
          </a:xfrm>
          <a:prstGeom prst="rect">
            <a:avLst/>
          </a:prstGeom>
        </p:spPr>
      </p:pic>
    </p:spTree>
    <p:extLst>
      <p:ext uri="{BB962C8B-B14F-4D97-AF65-F5344CB8AC3E}">
        <p14:creationId xmlns:p14="http://schemas.microsoft.com/office/powerpoint/2010/main" val="593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9BA6-3FC6-F84A-819C-ED01AD64A9F5}"/>
              </a:ext>
            </a:extLst>
          </p:cNvPr>
          <p:cNvSpPr>
            <a:spLocks noGrp="1"/>
          </p:cNvSpPr>
          <p:nvPr>
            <p:ph type="title"/>
          </p:nvPr>
        </p:nvSpPr>
        <p:spPr/>
        <p:txBody>
          <a:bodyPr/>
          <a:lstStyle/>
          <a:p>
            <a:r>
              <a:rPr lang="en-US" dirty="0"/>
              <a:t>Prototypal inheritance</a:t>
            </a:r>
          </a:p>
        </p:txBody>
      </p:sp>
      <p:sp>
        <p:nvSpPr>
          <p:cNvPr id="3" name="Content Placeholder 2">
            <a:extLst>
              <a:ext uri="{FF2B5EF4-FFF2-40B4-BE49-F238E27FC236}">
                <a16:creationId xmlns:a16="http://schemas.microsoft.com/office/drawing/2014/main" id="{A7FFEF4B-357E-EE45-B328-13F91D96F8C5}"/>
              </a:ext>
            </a:extLst>
          </p:cNvPr>
          <p:cNvSpPr>
            <a:spLocks noGrp="1"/>
          </p:cNvSpPr>
          <p:nvPr>
            <p:ph idx="1"/>
          </p:nvPr>
        </p:nvSpPr>
        <p:spPr>
          <a:xfrm>
            <a:off x="838200" y="1825625"/>
            <a:ext cx="6400800" cy="4351338"/>
          </a:xfrm>
        </p:spPr>
        <p:txBody>
          <a:bodyPr>
            <a:normAutofit fontScale="92500" lnSpcReduction="20000"/>
          </a:bodyPr>
          <a:lstStyle/>
          <a:p>
            <a:r>
              <a:rPr lang="en-US" dirty="0"/>
              <a:t>Inheritance =&gt; comes from OOP, where classes are used to create objects with carefully designed hierarchy for the purpose of behavior sharing</a:t>
            </a:r>
          </a:p>
          <a:p>
            <a:r>
              <a:rPr lang="en-US" dirty="0"/>
              <a:t>JS is more pure OO, where objects can be created directly from other objects, </a:t>
            </a:r>
            <a:r>
              <a:rPr lang="en-US" dirty="0" err="1"/>
              <a:t>behaviours</a:t>
            </a:r>
            <a:r>
              <a:rPr lang="en-US" dirty="0"/>
              <a:t> shared via prototype chain</a:t>
            </a:r>
          </a:p>
          <a:p>
            <a:r>
              <a:rPr lang="en-US" dirty="0" err="1"/>
              <a:t>Behaviour</a:t>
            </a:r>
            <a:r>
              <a:rPr lang="en-US" dirty="0"/>
              <a:t> delegation</a:t>
            </a:r>
          </a:p>
          <a:p>
            <a:pPr lvl="1"/>
            <a:r>
              <a:rPr lang="en-US" dirty="0"/>
              <a:t>Top down design view: objects on bottom of prototype chain inherited properties and </a:t>
            </a:r>
            <a:r>
              <a:rPr lang="en-US" dirty="0" err="1"/>
              <a:t>behaviours</a:t>
            </a:r>
            <a:r>
              <a:rPr lang="en-US" dirty="0"/>
              <a:t> of upstream objects on prototype chain</a:t>
            </a:r>
          </a:p>
          <a:p>
            <a:pPr lvl="1"/>
            <a:r>
              <a:rPr lang="en-US" dirty="0"/>
              <a:t>Bottom up/run time point of view: objects on bottom of prototype chain can delegate requests to upstream objects</a:t>
            </a:r>
          </a:p>
          <a:p>
            <a:endParaRPr lang="en-US" dirty="0"/>
          </a:p>
        </p:txBody>
      </p:sp>
    </p:spTree>
    <p:extLst>
      <p:ext uri="{BB962C8B-B14F-4D97-AF65-F5344CB8AC3E}">
        <p14:creationId xmlns:p14="http://schemas.microsoft.com/office/powerpoint/2010/main" val="3558883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D637-12C5-7B46-AAA0-9BAEF50611B2}"/>
              </a:ext>
            </a:extLst>
          </p:cNvPr>
          <p:cNvSpPr>
            <a:spLocks noGrp="1"/>
          </p:cNvSpPr>
          <p:nvPr>
            <p:ph type="title"/>
          </p:nvPr>
        </p:nvSpPr>
        <p:spPr/>
        <p:txBody>
          <a:bodyPr/>
          <a:lstStyle/>
          <a:p>
            <a:r>
              <a:rPr lang="en-US" dirty="0"/>
              <a:t>Overriding default </a:t>
            </a:r>
            <a:r>
              <a:rPr lang="en-US" dirty="0" err="1"/>
              <a:t>behaviour</a:t>
            </a:r>
            <a:endParaRPr lang="en-US" dirty="0"/>
          </a:p>
        </p:txBody>
      </p:sp>
      <p:sp>
        <p:nvSpPr>
          <p:cNvPr id="3" name="Content Placeholder 2">
            <a:extLst>
              <a:ext uri="{FF2B5EF4-FFF2-40B4-BE49-F238E27FC236}">
                <a16:creationId xmlns:a16="http://schemas.microsoft.com/office/drawing/2014/main" id="{0B24AAB2-4CA6-DF48-9507-71D844A9136C}"/>
              </a:ext>
            </a:extLst>
          </p:cNvPr>
          <p:cNvSpPr>
            <a:spLocks noGrp="1"/>
          </p:cNvSpPr>
          <p:nvPr>
            <p:ph idx="1"/>
          </p:nvPr>
        </p:nvSpPr>
        <p:spPr>
          <a:xfrm>
            <a:off x="487680" y="1825625"/>
            <a:ext cx="6598920" cy="4351338"/>
          </a:xfrm>
        </p:spPr>
        <p:txBody>
          <a:bodyPr/>
          <a:lstStyle/>
          <a:p>
            <a:r>
              <a:rPr lang="en-US" dirty="0"/>
              <a:t>By defining the same methods locally, objects lower down the prototype chain can override shared </a:t>
            </a:r>
            <a:r>
              <a:rPr lang="en-US" dirty="0" err="1"/>
              <a:t>behaviours</a:t>
            </a:r>
            <a:endParaRPr lang="en-US" dirty="0"/>
          </a:p>
          <a:p>
            <a:r>
              <a:rPr lang="en-US" dirty="0" err="1">
                <a:solidFill>
                  <a:srgbClr val="FF0000"/>
                </a:solidFill>
              </a:rPr>
              <a:t>Object.getOwnPropertyNames</a:t>
            </a:r>
            <a:endParaRPr lang="en-US" dirty="0">
              <a:solidFill>
                <a:srgbClr val="FF0000"/>
              </a:solidFill>
            </a:endParaRPr>
          </a:p>
          <a:p>
            <a:pPr lvl="1"/>
            <a:r>
              <a:rPr lang="en-US" dirty="0"/>
              <a:t>Returns array of object’s own property names</a:t>
            </a:r>
          </a:p>
          <a:p>
            <a:r>
              <a:rPr lang="en-US" dirty="0" err="1">
                <a:solidFill>
                  <a:srgbClr val="FF0000"/>
                </a:solidFill>
              </a:rPr>
              <a:t>obj.hasOwnProperty</a:t>
            </a:r>
            <a:r>
              <a:rPr lang="en-US" dirty="0">
                <a:solidFill>
                  <a:srgbClr val="FF0000"/>
                </a:solidFill>
              </a:rPr>
              <a:t>(‘</a:t>
            </a:r>
            <a:r>
              <a:rPr lang="en-US" dirty="0" err="1">
                <a:solidFill>
                  <a:srgbClr val="FF0000"/>
                </a:solidFill>
              </a:rPr>
              <a:t>propName</a:t>
            </a:r>
            <a:r>
              <a:rPr lang="en-US" dirty="0">
                <a:solidFill>
                  <a:srgbClr val="FF0000"/>
                </a:solidFill>
              </a:rPr>
              <a:t>’)</a:t>
            </a:r>
          </a:p>
          <a:p>
            <a:pPr lvl="1"/>
            <a:r>
              <a:rPr lang="en-US" dirty="0"/>
              <a:t>Tests if a property is defined on the object itself</a:t>
            </a:r>
          </a:p>
        </p:txBody>
      </p:sp>
      <p:pic>
        <p:nvPicPr>
          <p:cNvPr id="5" name="Picture 4">
            <a:extLst>
              <a:ext uri="{FF2B5EF4-FFF2-40B4-BE49-F238E27FC236}">
                <a16:creationId xmlns:a16="http://schemas.microsoft.com/office/drawing/2014/main" id="{DD624CED-F609-A448-B233-E2C3F4179E3F}"/>
              </a:ext>
            </a:extLst>
          </p:cNvPr>
          <p:cNvPicPr>
            <a:picLocks noChangeAspect="1"/>
          </p:cNvPicPr>
          <p:nvPr/>
        </p:nvPicPr>
        <p:blipFill>
          <a:blip r:embed="rId2"/>
          <a:stretch>
            <a:fillRect/>
          </a:stretch>
        </p:blipFill>
        <p:spPr>
          <a:xfrm>
            <a:off x="7355634" y="1690688"/>
            <a:ext cx="3129486" cy="2474912"/>
          </a:xfrm>
          <a:prstGeom prst="rect">
            <a:avLst/>
          </a:prstGeom>
        </p:spPr>
      </p:pic>
      <p:pic>
        <p:nvPicPr>
          <p:cNvPr id="7" name="Picture 6">
            <a:extLst>
              <a:ext uri="{FF2B5EF4-FFF2-40B4-BE49-F238E27FC236}">
                <a16:creationId xmlns:a16="http://schemas.microsoft.com/office/drawing/2014/main" id="{4DD5880D-F52E-C046-B394-CC81B4BFDE6E}"/>
              </a:ext>
            </a:extLst>
          </p:cNvPr>
          <p:cNvPicPr>
            <a:picLocks noChangeAspect="1"/>
          </p:cNvPicPr>
          <p:nvPr/>
        </p:nvPicPr>
        <p:blipFill>
          <a:blip r:embed="rId3"/>
          <a:stretch>
            <a:fillRect/>
          </a:stretch>
        </p:blipFill>
        <p:spPr>
          <a:xfrm>
            <a:off x="7342285" y="4321969"/>
            <a:ext cx="3156183" cy="2338387"/>
          </a:xfrm>
          <a:prstGeom prst="rect">
            <a:avLst/>
          </a:prstGeom>
        </p:spPr>
      </p:pic>
    </p:spTree>
    <p:extLst>
      <p:ext uri="{BB962C8B-B14F-4D97-AF65-F5344CB8AC3E}">
        <p14:creationId xmlns:p14="http://schemas.microsoft.com/office/powerpoint/2010/main" val="2202499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67DFE-1F2A-C741-92F7-9B19F427EB36}"/>
              </a:ext>
            </a:extLst>
          </p:cNvPr>
          <p:cNvSpPr>
            <a:spLocks noGrp="1"/>
          </p:cNvSpPr>
          <p:nvPr>
            <p:ph type="title"/>
          </p:nvPr>
        </p:nvSpPr>
        <p:spPr/>
        <p:txBody>
          <a:bodyPr/>
          <a:lstStyle/>
          <a:p>
            <a:r>
              <a:rPr lang="en-US" dirty="0"/>
              <a:t>Prototypal inheritance</a:t>
            </a:r>
          </a:p>
        </p:txBody>
      </p:sp>
      <p:sp>
        <p:nvSpPr>
          <p:cNvPr id="3" name="Content Placeholder 2">
            <a:extLst>
              <a:ext uri="{FF2B5EF4-FFF2-40B4-BE49-F238E27FC236}">
                <a16:creationId xmlns:a16="http://schemas.microsoft.com/office/drawing/2014/main" id="{850AD58D-56C8-0A4C-B140-4018BF5BC7D3}"/>
              </a:ext>
            </a:extLst>
          </p:cNvPr>
          <p:cNvSpPr>
            <a:spLocks noGrp="1"/>
          </p:cNvSpPr>
          <p:nvPr>
            <p:ph idx="1"/>
          </p:nvPr>
        </p:nvSpPr>
        <p:spPr>
          <a:xfrm>
            <a:off x="838200" y="1825625"/>
            <a:ext cx="5918200" cy="3630295"/>
          </a:xfrm>
        </p:spPr>
        <p:txBody>
          <a:bodyPr>
            <a:normAutofit fontScale="77500" lnSpcReduction="20000"/>
          </a:bodyPr>
          <a:lstStyle/>
          <a:p>
            <a:r>
              <a:rPr lang="en-US" dirty="0"/>
              <a:t>Three more useful methods defined on </a:t>
            </a:r>
            <a:r>
              <a:rPr lang="en-US" dirty="0" err="1"/>
              <a:t>Object.prorotype</a:t>
            </a:r>
            <a:r>
              <a:rPr lang="en-US" dirty="0"/>
              <a:t> (which sits atop all other JS objects)</a:t>
            </a:r>
          </a:p>
          <a:p>
            <a:pPr lvl="1"/>
            <a:r>
              <a:rPr lang="en-US" dirty="0" err="1">
                <a:solidFill>
                  <a:srgbClr val="FF0000"/>
                </a:solidFill>
              </a:rPr>
              <a:t>obj.toString</a:t>
            </a:r>
            <a:r>
              <a:rPr lang="en-US" dirty="0">
                <a:solidFill>
                  <a:srgbClr val="FF0000"/>
                </a:solidFill>
              </a:rPr>
              <a:t>() </a:t>
            </a:r>
            <a:r>
              <a:rPr lang="en-US" dirty="0"/>
              <a:t>=&gt; string rep of object</a:t>
            </a:r>
          </a:p>
          <a:p>
            <a:pPr lvl="1"/>
            <a:r>
              <a:rPr lang="en-US" dirty="0" err="1">
                <a:solidFill>
                  <a:srgbClr val="FF0000"/>
                </a:solidFill>
              </a:rPr>
              <a:t>obj.isPrototypeOf</a:t>
            </a:r>
            <a:r>
              <a:rPr lang="en-US" dirty="0">
                <a:solidFill>
                  <a:srgbClr val="FF0000"/>
                </a:solidFill>
              </a:rPr>
              <a:t>(</a:t>
            </a:r>
            <a:r>
              <a:rPr lang="en-US" dirty="0" err="1">
                <a:solidFill>
                  <a:srgbClr val="FF0000"/>
                </a:solidFill>
              </a:rPr>
              <a:t>obj</a:t>
            </a:r>
            <a:r>
              <a:rPr lang="en-US" dirty="0">
                <a:solidFill>
                  <a:srgbClr val="FF0000"/>
                </a:solidFill>
              </a:rPr>
              <a:t>) </a:t>
            </a:r>
            <a:r>
              <a:rPr lang="en-US" dirty="0"/>
              <a:t>=&gt; is object is in another object’s prototype chain</a:t>
            </a:r>
          </a:p>
          <a:p>
            <a:pPr lvl="1"/>
            <a:r>
              <a:rPr lang="en-US" dirty="0" err="1">
                <a:solidFill>
                  <a:srgbClr val="FF0000"/>
                </a:solidFill>
              </a:rPr>
              <a:t>obj.hasOwnProperty</a:t>
            </a:r>
            <a:r>
              <a:rPr lang="en-US" dirty="0">
                <a:solidFill>
                  <a:srgbClr val="FF0000"/>
                </a:solidFill>
              </a:rPr>
              <a:t>(‘prop’) </a:t>
            </a:r>
            <a:r>
              <a:rPr lang="en-US" dirty="0"/>
              <a:t>=&gt; if property is defined on the object itself, syntax is `</a:t>
            </a:r>
            <a:r>
              <a:rPr lang="en-US" dirty="0" err="1"/>
              <a:t>obj.hasOwnProperty</a:t>
            </a:r>
            <a:r>
              <a:rPr lang="en-US" dirty="0"/>
              <a:t>(‘prop’)`</a:t>
            </a:r>
          </a:p>
          <a:p>
            <a:pPr lvl="1"/>
            <a:r>
              <a:rPr lang="en-US" dirty="0" err="1">
                <a:solidFill>
                  <a:srgbClr val="FF0000"/>
                </a:solidFill>
              </a:rPr>
              <a:t>Object.getPrototypeOf</a:t>
            </a:r>
            <a:r>
              <a:rPr lang="en-US" dirty="0">
                <a:solidFill>
                  <a:srgbClr val="FF0000"/>
                </a:solidFill>
              </a:rPr>
              <a:t>(</a:t>
            </a:r>
            <a:r>
              <a:rPr lang="en-US" dirty="0" err="1">
                <a:solidFill>
                  <a:srgbClr val="FF0000"/>
                </a:solidFill>
              </a:rPr>
              <a:t>obj</a:t>
            </a:r>
            <a:r>
              <a:rPr lang="en-US" dirty="0">
                <a:solidFill>
                  <a:srgbClr val="FF0000"/>
                </a:solidFill>
              </a:rPr>
              <a:t>)</a:t>
            </a:r>
          </a:p>
          <a:p>
            <a:r>
              <a:rPr lang="en-US" dirty="0"/>
              <a:t>More Object methods here: </a:t>
            </a:r>
            <a:r>
              <a:rPr lang="en-US" dirty="0">
                <a:hlinkClick r:id="rId2"/>
              </a:rPr>
              <a:t>https://developer.mozilla.org/en-US/docs/Web/JavaScript/Reference/Global_Objects/Object</a:t>
            </a:r>
            <a:endParaRPr lang="en-US" dirty="0"/>
          </a:p>
        </p:txBody>
      </p:sp>
      <p:pic>
        <p:nvPicPr>
          <p:cNvPr id="9" name="Picture 8">
            <a:extLst>
              <a:ext uri="{FF2B5EF4-FFF2-40B4-BE49-F238E27FC236}">
                <a16:creationId xmlns:a16="http://schemas.microsoft.com/office/drawing/2014/main" id="{13037108-4280-A146-BFC7-B2AC2579F6A8}"/>
              </a:ext>
            </a:extLst>
          </p:cNvPr>
          <p:cNvPicPr>
            <a:picLocks noChangeAspect="1"/>
          </p:cNvPicPr>
          <p:nvPr/>
        </p:nvPicPr>
        <p:blipFill>
          <a:blip r:embed="rId3"/>
          <a:stretch>
            <a:fillRect/>
          </a:stretch>
        </p:blipFill>
        <p:spPr>
          <a:xfrm>
            <a:off x="6974016" y="1825625"/>
            <a:ext cx="4379784" cy="2794000"/>
          </a:xfrm>
          <a:prstGeom prst="rect">
            <a:avLst/>
          </a:prstGeom>
        </p:spPr>
      </p:pic>
    </p:spTree>
    <p:extLst>
      <p:ext uri="{BB962C8B-B14F-4D97-AF65-F5344CB8AC3E}">
        <p14:creationId xmlns:p14="http://schemas.microsoft.com/office/powerpoint/2010/main" val="2721175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4158-BC1C-D749-8EBE-0F9EAF9BFF60}"/>
              </a:ext>
            </a:extLst>
          </p:cNvPr>
          <p:cNvSpPr>
            <a:spLocks noGrp="1"/>
          </p:cNvSpPr>
          <p:nvPr>
            <p:ph type="title"/>
          </p:nvPr>
        </p:nvSpPr>
        <p:spPr/>
        <p:txBody>
          <a:bodyPr/>
          <a:lstStyle/>
          <a:p>
            <a:r>
              <a:rPr lang="en-US" dirty="0"/>
              <a:t>Problems: Object prototypes</a:t>
            </a:r>
          </a:p>
        </p:txBody>
      </p:sp>
      <p:sp>
        <p:nvSpPr>
          <p:cNvPr id="3" name="Content Placeholder 2">
            <a:extLst>
              <a:ext uri="{FF2B5EF4-FFF2-40B4-BE49-F238E27FC236}">
                <a16:creationId xmlns:a16="http://schemas.microsoft.com/office/drawing/2014/main" id="{4C192931-F178-BE4E-B956-C46277CD3104}"/>
              </a:ext>
            </a:extLst>
          </p:cNvPr>
          <p:cNvSpPr>
            <a:spLocks noGrp="1"/>
          </p:cNvSpPr>
          <p:nvPr>
            <p:ph idx="1"/>
          </p:nvPr>
        </p:nvSpPr>
        <p:spPr/>
        <p:txBody>
          <a:bodyPr/>
          <a:lstStyle/>
          <a:p>
            <a:r>
              <a:rPr lang="en-US" dirty="0"/>
              <a:t>1. How prototypal inheritance of </a:t>
            </a:r>
            <a:r>
              <a:rPr lang="en-US" dirty="0" err="1"/>
              <a:t>behaviours</a:t>
            </a:r>
            <a:r>
              <a:rPr lang="en-US" dirty="0"/>
              <a:t> is moved down the chain.</a:t>
            </a:r>
          </a:p>
          <a:p>
            <a:r>
              <a:rPr lang="en-US" dirty="0"/>
              <a:t>2. Reassignment of </a:t>
            </a:r>
            <a:r>
              <a:rPr lang="en-US" dirty="0" err="1"/>
              <a:t>behaviours</a:t>
            </a:r>
            <a:r>
              <a:rPr lang="en-US" dirty="0"/>
              <a:t> down the prototype chain</a:t>
            </a:r>
          </a:p>
          <a:p>
            <a:r>
              <a:rPr lang="en-US" dirty="0"/>
              <a:t>3. How to check what an object is delegating a behavior to?  Check if the behavior belongs to the object itself or is inherited from up the chain.</a:t>
            </a:r>
          </a:p>
        </p:txBody>
      </p:sp>
    </p:spTree>
    <p:extLst>
      <p:ext uri="{BB962C8B-B14F-4D97-AF65-F5344CB8AC3E}">
        <p14:creationId xmlns:p14="http://schemas.microsoft.com/office/powerpoint/2010/main" val="4006933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E484E-67B0-5C43-83C4-5ABE9FC8113E}"/>
              </a:ext>
            </a:extLst>
          </p:cNvPr>
          <p:cNvSpPr>
            <a:spLocks noGrp="1"/>
          </p:cNvSpPr>
          <p:nvPr>
            <p:ph type="title"/>
          </p:nvPr>
        </p:nvSpPr>
        <p:spPr/>
        <p:txBody>
          <a:bodyPr/>
          <a:lstStyle/>
          <a:p>
            <a:r>
              <a:rPr lang="en-US" dirty="0"/>
              <a:t>Practice </a:t>
            </a:r>
            <a:r>
              <a:rPr lang="en-US" dirty="0" err="1"/>
              <a:t>probs</a:t>
            </a:r>
            <a:r>
              <a:rPr lang="en-US" dirty="0"/>
              <a:t>: prototypes/prototypal inheritance</a:t>
            </a:r>
          </a:p>
        </p:txBody>
      </p:sp>
      <p:sp>
        <p:nvSpPr>
          <p:cNvPr id="3" name="Content Placeholder 2">
            <a:extLst>
              <a:ext uri="{FF2B5EF4-FFF2-40B4-BE49-F238E27FC236}">
                <a16:creationId xmlns:a16="http://schemas.microsoft.com/office/drawing/2014/main" id="{8B40C343-8F2F-AF43-9E7B-369B981B93E4}"/>
              </a:ext>
            </a:extLst>
          </p:cNvPr>
          <p:cNvSpPr>
            <a:spLocks noGrp="1"/>
          </p:cNvSpPr>
          <p:nvPr>
            <p:ph idx="1"/>
          </p:nvPr>
        </p:nvSpPr>
        <p:spPr/>
        <p:txBody>
          <a:bodyPr>
            <a:normAutofit fontScale="85000" lnSpcReduction="20000"/>
          </a:bodyPr>
          <a:lstStyle/>
          <a:p>
            <a:r>
              <a:rPr lang="en-US" dirty="0"/>
              <a:t>1. Traversing up the prototype chain, the use of method to see if the object has its own property, and to get the prototype of an object</a:t>
            </a:r>
          </a:p>
          <a:p>
            <a:r>
              <a:rPr lang="en-US" dirty="0"/>
              <a:t>2. Construct shallow copy of object, with same prototype chain, same own properties and returns same values when accessed. Note my solution was actually more of a deep copy, where it copies all the properties up the prototype chain.</a:t>
            </a:r>
          </a:p>
          <a:p>
            <a:pPr lvl="1"/>
            <a:r>
              <a:rPr lang="en-US" dirty="0"/>
              <a:t>Interesting that </a:t>
            </a:r>
            <a:r>
              <a:rPr lang="en-US" dirty="0" err="1"/>
              <a:t>Object.create</a:t>
            </a:r>
            <a:r>
              <a:rPr lang="en-US" dirty="0"/>
              <a:t>(</a:t>
            </a:r>
            <a:r>
              <a:rPr lang="en-US" dirty="0" err="1"/>
              <a:t>Object.getPrototypeOf</a:t>
            </a:r>
            <a:r>
              <a:rPr lang="en-US" dirty="0"/>
              <a:t>(</a:t>
            </a:r>
            <a:r>
              <a:rPr lang="en-US" dirty="0" err="1"/>
              <a:t>obj</a:t>
            </a:r>
            <a:r>
              <a:rPr lang="en-US" dirty="0"/>
              <a:t>)) will basically copy the prototype object</a:t>
            </a:r>
          </a:p>
          <a:p>
            <a:pPr lvl="1"/>
            <a:r>
              <a:rPr lang="en-US" dirty="0"/>
              <a:t>Then we add the properties that can be identified by the object </a:t>
            </a:r>
            <a:r>
              <a:rPr lang="en-US" dirty="0" err="1"/>
              <a:t>iself</a:t>
            </a:r>
            <a:r>
              <a:rPr lang="en-US" dirty="0"/>
              <a:t>: </a:t>
            </a:r>
            <a:r>
              <a:rPr lang="en-US" dirty="0" err="1"/>
              <a:t>obj.hasOwnProperty</a:t>
            </a:r>
            <a:r>
              <a:rPr lang="en-US" dirty="0"/>
              <a:t>()</a:t>
            </a:r>
          </a:p>
          <a:p>
            <a:r>
              <a:rPr lang="en-US" dirty="0"/>
              <a:t>3. Making an extend function – can make it by returning a new object, or use the object passed in. Arguments are the extras it seems. Also, note that two [][] next to each other doesn’t seem to work. Also note that because the first argument is a {} and has no hash, using </a:t>
            </a:r>
            <a:r>
              <a:rPr lang="en-US" dirty="0" err="1"/>
              <a:t>forEach</a:t>
            </a:r>
            <a:r>
              <a:rPr lang="en-US" dirty="0"/>
              <a:t> didn’t work, so has to stick to a loop</a:t>
            </a:r>
          </a:p>
          <a:p>
            <a:pPr lvl="1"/>
            <a:r>
              <a:rPr lang="en-US" dirty="0"/>
              <a:t>But if use </a:t>
            </a:r>
            <a:r>
              <a:rPr lang="en-US" dirty="0" err="1"/>
              <a:t>Array.prototype.slice.call</a:t>
            </a:r>
            <a:r>
              <a:rPr lang="en-US" dirty="0"/>
              <a:t>(arguments), we can turn `arguments` into an array</a:t>
            </a:r>
          </a:p>
        </p:txBody>
      </p:sp>
    </p:spTree>
    <p:extLst>
      <p:ext uri="{BB962C8B-B14F-4D97-AF65-F5344CB8AC3E}">
        <p14:creationId xmlns:p14="http://schemas.microsoft.com/office/powerpoint/2010/main" val="142763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C1B6-4C51-664C-81F0-5789A468CF81}"/>
              </a:ext>
            </a:extLst>
          </p:cNvPr>
          <p:cNvSpPr>
            <a:spLocks noGrp="1"/>
          </p:cNvSpPr>
          <p:nvPr>
            <p:ph type="title"/>
          </p:nvPr>
        </p:nvSpPr>
        <p:spPr/>
        <p:txBody>
          <a:bodyPr>
            <a:normAutofit/>
          </a:bodyPr>
          <a:lstStyle/>
          <a:p>
            <a:r>
              <a:rPr lang="en-US" dirty="0"/>
              <a:t>Function Prototypes and Object Prototypes</a:t>
            </a:r>
          </a:p>
        </p:txBody>
      </p:sp>
      <p:sp>
        <p:nvSpPr>
          <p:cNvPr id="3" name="Content Placeholder 2">
            <a:extLst>
              <a:ext uri="{FF2B5EF4-FFF2-40B4-BE49-F238E27FC236}">
                <a16:creationId xmlns:a16="http://schemas.microsoft.com/office/drawing/2014/main" id="{2C58BC55-B382-4749-8241-B74DF6CD0F17}"/>
              </a:ext>
            </a:extLst>
          </p:cNvPr>
          <p:cNvSpPr>
            <a:spLocks noGrp="1"/>
          </p:cNvSpPr>
          <p:nvPr>
            <p:ph idx="1"/>
          </p:nvPr>
        </p:nvSpPr>
        <p:spPr>
          <a:xfrm>
            <a:off x="838200" y="1825625"/>
            <a:ext cx="5636741" cy="4351338"/>
          </a:xfrm>
        </p:spPr>
        <p:txBody>
          <a:bodyPr>
            <a:normAutofit fontScale="70000" lnSpcReduction="20000"/>
          </a:bodyPr>
          <a:lstStyle/>
          <a:p>
            <a:r>
              <a:rPr lang="en-US" dirty="0"/>
              <a:t>Although sounding alike, these are two different concepts</a:t>
            </a:r>
          </a:p>
          <a:p>
            <a:pPr lvl="1"/>
            <a:r>
              <a:rPr lang="en-US" dirty="0"/>
              <a:t>Function prototypes: property of functions</a:t>
            </a:r>
          </a:p>
          <a:p>
            <a:pPr lvl="1"/>
            <a:r>
              <a:rPr lang="en-US" dirty="0"/>
              <a:t>Object prototypes: the lookup for property access</a:t>
            </a:r>
          </a:p>
          <a:p>
            <a:r>
              <a:rPr lang="en-US" dirty="0"/>
              <a:t>In JS, every function has a special `prototype` property</a:t>
            </a:r>
          </a:p>
          <a:p>
            <a:pPr lvl="1"/>
            <a:r>
              <a:rPr lang="en-US" dirty="0"/>
              <a:t>Assigned by default an object that instances of constructor function can delegate to</a:t>
            </a:r>
          </a:p>
          <a:p>
            <a:pPr lvl="1"/>
            <a:r>
              <a:rPr lang="en-US" dirty="0"/>
              <a:t>This `prototype` property is only useful when use function as constructor</a:t>
            </a:r>
          </a:p>
          <a:p>
            <a:pPr lvl="1"/>
            <a:r>
              <a:rPr lang="en-US" dirty="0"/>
              <a:t>All objects it constructs will have this object set as prototype</a:t>
            </a:r>
          </a:p>
          <a:p>
            <a:r>
              <a:rPr lang="en-US" dirty="0"/>
              <a:t>A few functions to remember</a:t>
            </a:r>
          </a:p>
          <a:p>
            <a:pPr lvl="1"/>
            <a:r>
              <a:rPr lang="en-US" dirty="0" err="1"/>
              <a:t>obj</a:t>
            </a:r>
            <a:r>
              <a:rPr lang="en-US" dirty="0"/>
              <a:t> = </a:t>
            </a:r>
            <a:r>
              <a:rPr lang="en-US" dirty="0" err="1"/>
              <a:t>Foo.prototype</a:t>
            </a:r>
            <a:r>
              <a:rPr lang="en-US" dirty="0"/>
              <a:t>;</a:t>
            </a:r>
          </a:p>
          <a:p>
            <a:pPr lvl="1"/>
            <a:r>
              <a:rPr lang="en-US" dirty="0" err="1"/>
              <a:t>Object.getPrototypeOf</a:t>
            </a:r>
            <a:r>
              <a:rPr lang="en-US" dirty="0"/>
              <a:t>(bar) === </a:t>
            </a:r>
            <a:r>
              <a:rPr lang="en-US" dirty="0" err="1"/>
              <a:t>obj</a:t>
            </a:r>
            <a:r>
              <a:rPr lang="en-US" dirty="0"/>
              <a:t>;</a:t>
            </a:r>
          </a:p>
          <a:p>
            <a:pPr lvl="1"/>
            <a:r>
              <a:rPr lang="en-US" dirty="0" err="1"/>
              <a:t>bar.constructor</a:t>
            </a:r>
            <a:r>
              <a:rPr lang="en-US" dirty="0"/>
              <a:t> === Foo;</a:t>
            </a:r>
          </a:p>
          <a:p>
            <a:pPr lvl="1"/>
            <a:r>
              <a:rPr lang="en-US" dirty="0"/>
              <a:t>bar </a:t>
            </a:r>
            <a:r>
              <a:rPr lang="en-US" dirty="0" err="1"/>
              <a:t>instanceOf</a:t>
            </a:r>
            <a:r>
              <a:rPr lang="en-US"/>
              <a:t> Foo;</a:t>
            </a:r>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15736482-B1FE-C545-B648-5C6BF0F80B08}"/>
              </a:ext>
            </a:extLst>
          </p:cNvPr>
          <p:cNvPicPr>
            <a:picLocks noChangeAspect="1"/>
          </p:cNvPicPr>
          <p:nvPr/>
        </p:nvPicPr>
        <p:blipFill>
          <a:blip r:embed="rId2"/>
          <a:stretch>
            <a:fillRect/>
          </a:stretch>
        </p:blipFill>
        <p:spPr>
          <a:xfrm>
            <a:off x="6474941" y="1825625"/>
            <a:ext cx="5276163" cy="2396288"/>
          </a:xfrm>
          <a:prstGeom prst="rect">
            <a:avLst/>
          </a:prstGeom>
        </p:spPr>
      </p:pic>
    </p:spTree>
    <p:extLst>
      <p:ext uri="{BB962C8B-B14F-4D97-AF65-F5344CB8AC3E}">
        <p14:creationId xmlns:p14="http://schemas.microsoft.com/office/powerpoint/2010/main" val="620376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35F74-75A5-3947-8B10-D3F6EB750A75}"/>
              </a:ext>
            </a:extLst>
          </p:cNvPr>
          <p:cNvSpPr>
            <a:spLocks noGrp="1"/>
          </p:cNvSpPr>
          <p:nvPr>
            <p:ph type="title"/>
          </p:nvPr>
        </p:nvSpPr>
        <p:spPr/>
        <p:txBody>
          <a:bodyPr/>
          <a:lstStyle/>
          <a:p>
            <a:r>
              <a:rPr lang="en-US" dirty="0"/>
              <a:t>Function Prototypes and Object Prototypes 2</a:t>
            </a:r>
          </a:p>
        </p:txBody>
      </p:sp>
      <p:sp>
        <p:nvSpPr>
          <p:cNvPr id="3" name="Content Placeholder 2">
            <a:extLst>
              <a:ext uri="{FF2B5EF4-FFF2-40B4-BE49-F238E27FC236}">
                <a16:creationId xmlns:a16="http://schemas.microsoft.com/office/drawing/2014/main" id="{8CAF4F03-E7D1-B949-A81C-0992A87ECB6B}"/>
              </a:ext>
            </a:extLst>
          </p:cNvPr>
          <p:cNvSpPr>
            <a:spLocks noGrp="1"/>
          </p:cNvSpPr>
          <p:nvPr>
            <p:ph idx="1"/>
          </p:nvPr>
        </p:nvSpPr>
        <p:spPr>
          <a:xfrm>
            <a:off x="838200" y="1825625"/>
            <a:ext cx="5402580" cy="4351338"/>
          </a:xfrm>
        </p:spPr>
        <p:txBody>
          <a:bodyPr>
            <a:normAutofit fontScale="92500" lnSpcReduction="20000"/>
          </a:bodyPr>
          <a:lstStyle/>
          <a:p>
            <a:r>
              <a:rPr lang="en-US" dirty="0"/>
              <a:t>Set visually, both objects we construct from delegates to, or have prototype object set to – object assigned to `prototype` property of `Foo`</a:t>
            </a:r>
          </a:p>
          <a:p>
            <a:r>
              <a:rPr lang="en-US" dirty="0"/>
              <a:t>What happens when a constructor function is called?</a:t>
            </a:r>
          </a:p>
          <a:p>
            <a:pPr lvl="1"/>
            <a:r>
              <a:rPr lang="en-US" dirty="0"/>
              <a:t>Two ways as shown on the right</a:t>
            </a:r>
          </a:p>
          <a:p>
            <a:pPr lvl="1"/>
            <a:r>
              <a:rPr lang="en-US" dirty="0"/>
              <a:t>The first one explicitly creates a new object, and then set its _proto_ property to the prototype of the function, returns this</a:t>
            </a:r>
          </a:p>
          <a:p>
            <a:pPr lvl="1"/>
            <a:r>
              <a:rPr lang="en-US" dirty="0"/>
              <a:t>The second one creates the object directly using the `create` function, and also returns the object</a:t>
            </a:r>
          </a:p>
        </p:txBody>
      </p:sp>
      <p:pic>
        <p:nvPicPr>
          <p:cNvPr id="5" name="Picture 4">
            <a:extLst>
              <a:ext uri="{FF2B5EF4-FFF2-40B4-BE49-F238E27FC236}">
                <a16:creationId xmlns:a16="http://schemas.microsoft.com/office/drawing/2014/main" id="{B9C6A749-E80F-BD40-83D2-DFF8519EA85D}"/>
              </a:ext>
            </a:extLst>
          </p:cNvPr>
          <p:cNvPicPr>
            <a:picLocks noChangeAspect="1"/>
          </p:cNvPicPr>
          <p:nvPr/>
        </p:nvPicPr>
        <p:blipFill>
          <a:blip r:embed="rId2"/>
          <a:stretch>
            <a:fillRect/>
          </a:stretch>
        </p:blipFill>
        <p:spPr>
          <a:xfrm>
            <a:off x="6240780" y="1690688"/>
            <a:ext cx="3497580" cy="2024914"/>
          </a:xfrm>
          <a:prstGeom prst="rect">
            <a:avLst/>
          </a:prstGeom>
        </p:spPr>
      </p:pic>
      <p:pic>
        <p:nvPicPr>
          <p:cNvPr id="7" name="Picture 6">
            <a:extLst>
              <a:ext uri="{FF2B5EF4-FFF2-40B4-BE49-F238E27FC236}">
                <a16:creationId xmlns:a16="http://schemas.microsoft.com/office/drawing/2014/main" id="{725ECA0C-0E90-F942-A608-A8A5826DF253}"/>
              </a:ext>
            </a:extLst>
          </p:cNvPr>
          <p:cNvPicPr>
            <a:picLocks noChangeAspect="1"/>
          </p:cNvPicPr>
          <p:nvPr/>
        </p:nvPicPr>
        <p:blipFill>
          <a:blip r:embed="rId3"/>
          <a:stretch>
            <a:fillRect/>
          </a:stretch>
        </p:blipFill>
        <p:spPr>
          <a:xfrm>
            <a:off x="6925235" y="3842796"/>
            <a:ext cx="3854375" cy="2768008"/>
          </a:xfrm>
          <a:prstGeom prst="rect">
            <a:avLst/>
          </a:prstGeom>
        </p:spPr>
      </p:pic>
    </p:spTree>
    <p:extLst>
      <p:ext uri="{BB962C8B-B14F-4D97-AF65-F5344CB8AC3E}">
        <p14:creationId xmlns:p14="http://schemas.microsoft.com/office/powerpoint/2010/main" val="4029970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9BCB-E07E-474A-81F8-D182E48F55F0}"/>
              </a:ext>
            </a:extLst>
          </p:cNvPr>
          <p:cNvSpPr>
            <a:spLocks noGrp="1"/>
          </p:cNvSpPr>
          <p:nvPr>
            <p:ph type="title"/>
          </p:nvPr>
        </p:nvSpPr>
        <p:spPr/>
        <p:txBody>
          <a:bodyPr/>
          <a:lstStyle/>
          <a:p>
            <a:r>
              <a:rPr lang="en-US" dirty="0"/>
              <a:t>Function Prototypes and Object Prototypes 3</a:t>
            </a:r>
          </a:p>
        </p:txBody>
      </p:sp>
      <p:sp>
        <p:nvSpPr>
          <p:cNvPr id="3" name="Content Placeholder 2">
            <a:extLst>
              <a:ext uri="{FF2B5EF4-FFF2-40B4-BE49-F238E27FC236}">
                <a16:creationId xmlns:a16="http://schemas.microsoft.com/office/drawing/2014/main" id="{43621309-0245-2348-A8DE-E7DB275C5C9B}"/>
              </a:ext>
            </a:extLst>
          </p:cNvPr>
          <p:cNvSpPr>
            <a:spLocks noGrp="1"/>
          </p:cNvSpPr>
          <p:nvPr>
            <p:ph idx="1"/>
          </p:nvPr>
        </p:nvSpPr>
        <p:spPr>
          <a:xfrm>
            <a:off x="838200" y="1825625"/>
            <a:ext cx="4716780" cy="4351338"/>
          </a:xfrm>
        </p:spPr>
        <p:txBody>
          <a:bodyPr>
            <a:normAutofit fontScale="92500" lnSpcReduction="10000"/>
          </a:bodyPr>
          <a:lstStyle/>
          <a:p>
            <a:r>
              <a:rPr lang="en-US" dirty="0"/>
              <a:t>When function is called as a constructor, JS creates objects that are prototype linked to the object assigned to the `prototype` property</a:t>
            </a:r>
          </a:p>
          <a:p>
            <a:r>
              <a:rPr lang="en-US" dirty="0"/>
              <a:t>Use constructor function and `prototype` property to set up behavior delegation</a:t>
            </a:r>
          </a:p>
          <a:p>
            <a:r>
              <a:rPr lang="en-US" dirty="0"/>
              <a:t>Defining shared behavior on constructor’s prototype property is called `prototype pattern` of object creation</a:t>
            </a:r>
          </a:p>
        </p:txBody>
      </p:sp>
      <p:pic>
        <p:nvPicPr>
          <p:cNvPr id="5" name="Picture 4">
            <a:extLst>
              <a:ext uri="{FF2B5EF4-FFF2-40B4-BE49-F238E27FC236}">
                <a16:creationId xmlns:a16="http://schemas.microsoft.com/office/drawing/2014/main" id="{2290BA5C-8A4B-2742-95AA-C03E689B525A}"/>
              </a:ext>
            </a:extLst>
          </p:cNvPr>
          <p:cNvPicPr>
            <a:picLocks noChangeAspect="1"/>
          </p:cNvPicPr>
          <p:nvPr/>
        </p:nvPicPr>
        <p:blipFill>
          <a:blip r:embed="rId2"/>
          <a:stretch>
            <a:fillRect/>
          </a:stretch>
        </p:blipFill>
        <p:spPr>
          <a:xfrm>
            <a:off x="6763314" y="1690688"/>
            <a:ext cx="4212025" cy="4094480"/>
          </a:xfrm>
          <a:prstGeom prst="rect">
            <a:avLst/>
          </a:prstGeom>
        </p:spPr>
      </p:pic>
    </p:spTree>
    <p:extLst>
      <p:ext uri="{BB962C8B-B14F-4D97-AF65-F5344CB8AC3E}">
        <p14:creationId xmlns:p14="http://schemas.microsoft.com/office/powerpoint/2010/main" val="2601916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CD5D-216D-5F4F-BC3C-531442DF5225}"/>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5BC4CC6E-5BD9-6948-B548-1D1AAF71257C}"/>
              </a:ext>
            </a:extLst>
          </p:cNvPr>
          <p:cNvSpPr>
            <a:spLocks noGrp="1"/>
          </p:cNvSpPr>
          <p:nvPr>
            <p:ph idx="1"/>
          </p:nvPr>
        </p:nvSpPr>
        <p:spPr/>
        <p:txBody>
          <a:bodyPr/>
          <a:lstStyle/>
          <a:p>
            <a:r>
              <a:rPr lang="en-US" dirty="0"/>
              <a:t>Video that shows the concepts in the assignment: </a:t>
            </a:r>
            <a:r>
              <a:rPr lang="en-US" dirty="0">
                <a:hlinkClick r:id="rId2"/>
              </a:rPr>
              <a:t>http://www.objectplayground.com/</a:t>
            </a:r>
            <a:endParaRPr lang="en-US" dirty="0"/>
          </a:p>
          <a:p>
            <a:r>
              <a:rPr lang="en-US" dirty="0" err="1"/>
              <a:t>Behaviour’s</a:t>
            </a:r>
            <a:r>
              <a:rPr lang="en-US" dirty="0"/>
              <a:t> not implemented using class-based inheritance, but object prototypes are used to share properties</a:t>
            </a:r>
          </a:p>
          <a:p>
            <a:r>
              <a:rPr lang="en-US" dirty="0"/>
              <a:t>There are different ways of generating individual objects</a:t>
            </a:r>
          </a:p>
          <a:p>
            <a:r>
              <a:rPr lang="en-US" dirty="0"/>
              <a:t>Two approaches to generating objects in OOP</a:t>
            </a:r>
          </a:p>
        </p:txBody>
      </p:sp>
    </p:spTree>
    <p:extLst>
      <p:ext uri="{BB962C8B-B14F-4D97-AF65-F5344CB8AC3E}">
        <p14:creationId xmlns:p14="http://schemas.microsoft.com/office/powerpoint/2010/main" val="3231500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47CB5-9767-B443-A57D-7D7BAE02DF99}"/>
              </a:ext>
            </a:extLst>
          </p:cNvPr>
          <p:cNvSpPr>
            <a:spLocks noGrp="1"/>
          </p:cNvSpPr>
          <p:nvPr>
            <p:ph type="title"/>
          </p:nvPr>
        </p:nvSpPr>
        <p:spPr/>
        <p:txBody>
          <a:bodyPr>
            <a:normAutofit/>
          </a:bodyPr>
          <a:lstStyle/>
          <a:p>
            <a:r>
              <a:rPr lang="en-US" dirty="0"/>
              <a:t>Constructors, Prototypes, and the Prototype Chain</a:t>
            </a:r>
          </a:p>
        </p:txBody>
      </p:sp>
      <p:sp>
        <p:nvSpPr>
          <p:cNvPr id="3" name="Content Placeholder 2">
            <a:extLst>
              <a:ext uri="{FF2B5EF4-FFF2-40B4-BE49-F238E27FC236}">
                <a16:creationId xmlns:a16="http://schemas.microsoft.com/office/drawing/2014/main" id="{55CC0DD9-4D3A-0844-BF25-BDB247DC4A23}"/>
              </a:ext>
            </a:extLst>
          </p:cNvPr>
          <p:cNvSpPr>
            <a:spLocks noGrp="1"/>
          </p:cNvSpPr>
          <p:nvPr>
            <p:ph idx="1"/>
          </p:nvPr>
        </p:nvSpPr>
        <p:spPr>
          <a:xfrm>
            <a:off x="838200" y="1825625"/>
            <a:ext cx="5413593" cy="4351338"/>
          </a:xfrm>
        </p:spPr>
        <p:txBody>
          <a:bodyPr/>
          <a:lstStyle/>
          <a:p>
            <a:r>
              <a:rPr lang="en-US" dirty="0"/>
              <a:t>How do you extend the prototype chain?</a:t>
            </a:r>
          </a:p>
          <a:p>
            <a:pPr lvl="1"/>
            <a:r>
              <a:rPr lang="en-US" dirty="0"/>
              <a:t>Objects created from Dog constructor will inherit </a:t>
            </a:r>
            <a:r>
              <a:rPr lang="en-US" dirty="0" err="1"/>
              <a:t>behaviours</a:t>
            </a:r>
            <a:r>
              <a:rPr lang="en-US" dirty="0"/>
              <a:t> from `</a:t>
            </a:r>
            <a:r>
              <a:rPr lang="en-US" dirty="0" err="1"/>
              <a:t>Animal.prototype</a:t>
            </a:r>
            <a:r>
              <a:rPr lang="en-US" dirty="0"/>
              <a:t>`</a:t>
            </a:r>
          </a:p>
          <a:p>
            <a:pPr lvl="1"/>
            <a:r>
              <a:rPr lang="en-US" dirty="0"/>
              <a:t>All objects created from Dog constructor will have move behavior available once we establish the prototype chain?</a:t>
            </a:r>
          </a:p>
          <a:p>
            <a:pPr lvl="1"/>
            <a:r>
              <a:rPr lang="en-US" dirty="0"/>
              <a:t>How do you establish the prototype chain?</a:t>
            </a:r>
          </a:p>
          <a:p>
            <a:pPr marL="457200" lvl="1" indent="0">
              <a:buNone/>
            </a:pPr>
            <a:endParaRPr lang="en-US" dirty="0"/>
          </a:p>
        </p:txBody>
      </p:sp>
      <p:pic>
        <p:nvPicPr>
          <p:cNvPr id="5" name="Picture 4">
            <a:extLst>
              <a:ext uri="{FF2B5EF4-FFF2-40B4-BE49-F238E27FC236}">
                <a16:creationId xmlns:a16="http://schemas.microsoft.com/office/drawing/2014/main" id="{0DBF15B2-5821-8D40-A9AA-6A72816F0459}"/>
              </a:ext>
            </a:extLst>
          </p:cNvPr>
          <p:cNvPicPr>
            <a:picLocks noChangeAspect="1"/>
          </p:cNvPicPr>
          <p:nvPr/>
        </p:nvPicPr>
        <p:blipFill>
          <a:blip r:embed="rId2"/>
          <a:stretch>
            <a:fillRect/>
          </a:stretch>
        </p:blipFill>
        <p:spPr>
          <a:xfrm>
            <a:off x="6251793" y="1825625"/>
            <a:ext cx="5304204" cy="3277268"/>
          </a:xfrm>
          <a:prstGeom prst="rect">
            <a:avLst/>
          </a:prstGeom>
        </p:spPr>
      </p:pic>
      <p:pic>
        <p:nvPicPr>
          <p:cNvPr id="7" name="Picture 6">
            <a:extLst>
              <a:ext uri="{FF2B5EF4-FFF2-40B4-BE49-F238E27FC236}">
                <a16:creationId xmlns:a16="http://schemas.microsoft.com/office/drawing/2014/main" id="{C2A182C0-57EB-EA40-9522-3A90D187B615}"/>
              </a:ext>
            </a:extLst>
          </p:cNvPr>
          <p:cNvPicPr>
            <a:picLocks noChangeAspect="1"/>
          </p:cNvPicPr>
          <p:nvPr/>
        </p:nvPicPr>
        <p:blipFill>
          <a:blip r:embed="rId3"/>
          <a:stretch>
            <a:fillRect/>
          </a:stretch>
        </p:blipFill>
        <p:spPr>
          <a:xfrm>
            <a:off x="6251793" y="5389103"/>
            <a:ext cx="5549900" cy="660400"/>
          </a:xfrm>
          <a:prstGeom prst="rect">
            <a:avLst/>
          </a:prstGeom>
        </p:spPr>
      </p:pic>
    </p:spTree>
    <p:extLst>
      <p:ext uri="{BB962C8B-B14F-4D97-AF65-F5344CB8AC3E}">
        <p14:creationId xmlns:p14="http://schemas.microsoft.com/office/powerpoint/2010/main" val="2321858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5603-6D84-9F4E-8760-6D804CE5A11D}"/>
              </a:ext>
            </a:extLst>
          </p:cNvPr>
          <p:cNvSpPr>
            <a:spLocks noGrp="1"/>
          </p:cNvSpPr>
          <p:nvPr>
            <p:ph type="title"/>
          </p:nvPr>
        </p:nvSpPr>
        <p:spPr/>
        <p:txBody>
          <a:bodyPr/>
          <a:lstStyle/>
          <a:p>
            <a:r>
              <a:rPr lang="en-US" dirty="0"/>
              <a:t>Establishing the prototypal chain 1</a:t>
            </a:r>
          </a:p>
        </p:txBody>
      </p:sp>
      <p:sp>
        <p:nvSpPr>
          <p:cNvPr id="3" name="Content Placeholder 2">
            <a:extLst>
              <a:ext uri="{FF2B5EF4-FFF2-40B4-BE49-F238E27FC236}">
                <a16:creationId xmlns:a16="http://schemas.microsoft.com/office/drawing/2014/main" id="{38276751-4E1F-F543-B666-F0D98497ABC7}"/>
              </a:ext>
            </a:extLst>
          </p:cNvPr>
          <p:cNvSpPr>
            <a:spLocks noGrp="1"/>
          </p:cNvSpPr>
          <p:nvPr>
            <p:ph idx="1"/>
          </p:nvPr>
        </p:nvSpPr>
        <p:spPr>
          <a:xfrm>
            <a:off x="680484" y="1825625"/>
            <a:ext cx="4920216" cy="4351338"/>
          </a:xfrm>
        </p:spPr>
        <p:txBody>
          <a:bodyPr>
            <a:normAutofit fontScale="77500" lnSpcReduction="20000"/>
          </a:bodyPr>
          <a:lstStyle/>
          <a:p>
            <a:r>
              <a:rPr lang="en-US" dirty="0"/>
              <a:t>Method 1: use object returned by Animal constructor</a:t>
            </a:r>
          </a:p>
          <a:p>
            <a:pPr lvl="1"/>
            <a:r>
              <a:rPr lang="en-US" dirty="0"/>
              <a:t>Uses object Animal constructor returns as the value assigned to </a:t>
            </a:r>
            <a:r>
              <a:rPr lang="en-US" dirty="0" err="1"/>
              <a:t>Dog.prototype</a:t>
            </a:r>
            <a:endParaRPr lang="en-US" dirty="0"/>
          </a:p>
          <a:p>
            <a:pPr lvl="1"/>
            <a:r>
              <a:rPr lang="en-US" dirty="0"/>
              <a:t>Any object created from Dog constructor will have properties of object returned from Animal constructor</a:t>
            </a:r>
          </a:p>
          <a:p>
            <a:r>
              <a:rPr lang="en-US" dirty="0"/>
              <a:t>Problem:</a:t>
            </a:r>
          </a:p>
          <a:p>
            <a:pPr lvl="1"/>
            <a:r>
              <a:rPr lang="en-US" dirty="0"/>
              <a:t>Deviates from idea that only behavior is shared through the prototype chain</a:t>
            </a:r>
          </a:p>
          <a:p>
            <a:pPr lvl="1"/>
            <a:r>
              <a:rPr lang="en-US" dirty="0"/>
              <a:t>Users of Dog constructor aren’t aware of existence of `type` property on objects created with `Dog`</a:t>
            </a:r>
          </a:p>
          <a:p>
            <a:pPr lvl="1"/>
            <a:r>
              <a:rPr lang="en-US" dirty="0"/>
              <a:t>It’s unexpected that a property not explicitly set has a value</a:t>
            </a:r>
          </a:p>
          <a:p>
            <a:pPr lvl="1"/>
            <a:r>
              <a:rPr lang="en-US" dirty="0"/>
              <a:t>Given usually only methods are delegated, this can be unexpected</a:t>
            </a:r>
          </a:p>
        </p:txBody>
      </p:sp>
      <p:pic>
        <p:nvPicPr>
          <p:cNvPr id="5" name="Picture 4">
            <a:extLst>
              <a:ext uri="{FF2B5EF4-FFF2-40B4-BE49-F238E27FC236}">
                <a16:creationId xmlns:a16="http://schemas.microsoft.com/office/drawing/2014/main" id="{614F23D9-FB9B-924D-BFDF-9957C0765B7B}"/>
              </a:ext>
            </a:extLst>
          </p:cNvPr>
          <p:cNvPicPr>
            <a:picLocks noChangeAspect="1"/>
          </p:cNvPicPr>
          <p:nvPr/>
        </p:nvPicPr>
        <p:blipFill>
          <a:blip r:embed="rId2"/>
          <a:stretch>
            <a:fillRect/>
          </a:stretch>
        </p:blipFill>
        <p:spPr>
          <a:xfrm>
            <a:off x="6096000" y="1825625"/>
            <a:ext cx="5505450" cy="2971506"/>
          </a:xfrm>
          <a:prstGeom prst="rect">
            <a:avLst/>
          </a:prstGeom>
        </p:spPr>
      </p:pic>
      <p:pic>
        <p:nvPicPr>
          <p:cNvPr id="7" name="Picture 6">
            <a:extLst>
              <a:ext uri="{FF2B5EF4-FFF2-40B4-BE49-F238E27FC236}">
                <a16:creationId xmlns:a16="http://schemas.microsoft.com/office/drawing/2014/main" id="{08D513D1-D647-DF46-BC4F-C7BE55FF158E}"/>
              </a:ext>
            </a:extLst>
          </p:cNvPr>
          <p:cNvPicPr>
            <a:picLocks noChangeAspect="1"/>
          </p:cNvPicPr>
          <p:nvPr/>
        </p:nvPicPr>
        <p:blipFill>
          <a:blip r:embed="rId3"/>
          <a:stretch>
            <a:fillRect/>
          </a:stretch>
        </p:blipFill>
        <p:spPr>
          <a:xfrm>
            <a:off x="6139135" y="4932068"/>
            <a:ext cx="4085694" cy="745718"/>
          </a:xfrm>
          <a:prstGeom prst="rect">
            <a:avLst/>
          </a:prstGeom>
        </p:spPr>
      </p:pic>
    </p:spTree>
    <p:extLst>
      <p:ext uri="{BB962C8B-B14F-4D97-AF65-F5344CB8AC3E}">
        <p14:creationId xmlns:p14="http://schemas.microsoft.com/office/powerpoint/2010/main" val="3826084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358B-1A69-864E-B555-DC8CBB1C2518}"/>
              </a:ext>
            </a:extLst>
          </p:cNvPr>
          <p:cNvSpPr>
            <a:spLocks noGrp="1"/>
          </p:cNvSpPr>
          <p:nvPr>
            <p:ph type="title"/>
          </p:nvPr>
        </p:nvSpPr>
        <p:spPr/>
        <p:txBody>
          <a:bodyPr/>
          <a:lstStyle/>
          <a:p>
            <a:r>
              <a:rPr lang="en-US" dirty="0"/>
              <a:t>Establishing the prototypal chain 2</a:t>
            </a:r>
          </a:p>
        </p:txBody>
      </p:sp>
      <p:sp>
        <p:nvSpPr>
          <p:cNvPr id="3" name="Content Placeholder 2">
            <a:extLst>
              <a:ext uri="{FF2B5EF4-FFF2-40B4-BE49-F238E27FC236}">
                <a16:creationId xmlns:a16="http://schemas.microsoft.com/office/drawing/2014/main" id="{14ED6043-9EA5-2843-B80F-AD862BBC9E75}"/>
              </a:ext>
            </a:extLst>
          </p:cNvPr>
          <p:cNvSpPr>
            <a:spLocks noGrp="1"/>
          </p:cNvSpPr>
          <p:nvPr>
            <p:ph idx="1"/>
          </p:nvPr>
        </p:nvSpPr>
        <p:spPr>
          <a:xfrm>
            <a:off x="838200" y="1825625"/>
            <a:ext cx="5353594" cy="4351338"/>
          </a:xfrm>
        </p:spPr>
        <p:txBody>
          <a:bodyPr>
            <a:normAutofit lnSpcReduction="10000"/>
          </a:bodyPr>
          <a:lstStyle/>
          <a:p>
            <a:r>
              <a:rPr lang="en-US" dirty="0"/>
              <a:t>Using the Object created by </a:t>
            </a:r>
            <a:r>
              <a:rPr lang="en-US" dirty="0" err="1"/>
              <a:t>Object.create</a:t>
            </a:r>
            <a:r>
              <a:rPr lang="en-US" dirty="0"/>
              <a:t> (</a:t>
            </a:r>
            <a:r>
              <a:rPr lang="en-US" dirty="0" err="1"/>
              <a:t>Animal.prototype</a:t>
            </a:r>
            <a:r>
              <a:rPr lang="en-US" dirty="0"/>
              <a:t>) and assign object returned to the Dog prototype</a:t>
            </a:r>
          </a:p>
          <a:p>
            <a:pPr lvl="1"/>
            <a:r>
              <a:rPr lang="en-US" dirty="0"/>
              <a:t>Leverages that objects that </a:t>
            </a:r>
            <a:r>
              <a:rPr lang="en-US" dirty="0" err="1"/>
              <a:t>Object.create</a:t>
            </a:r>
            <a:r>
              <a:rPr lang="en-US" dirty="0"/>
              <a:t> returns have their __proto__ property set to object passed in as argument</a:t>
            </a:r>
          </a:p>
          <a:p>
            <a:r>
              <a:rPr lang="en-US" dirty="0"/>
              <a:t>Advantage:</a:t>
            </a:r>
          </a:p>
          <a:p>
            <a:pPr lvl="1"/>
            <a:r>
              <a:rPr lang="en-US" dirty="0"/>
              <a:t>No new properties can be found on created object, it’s only behavior that’s shared</a:t>
            </a:r>
          </a:p>
        </p:txBody>
      </p:sp>
      <p:pic>
        <p:nvPicPr>
          <p:cNvPr id="5" name="Picture 4">
            <a:extLst>
              <a:ext uri="{FF2B5EF4-FFF2-40B4-BE49-F238E27FC236}">
                <a16:creationId xmlns:a16="http://schemas.microsoft.com/office/drawing/2014/main" id="{ED4607FD-1E86-7D4E-9ABA-A2850F591A19}"/>
              </a:ext>
            </a:extLst>
          </p:cNvPr>
          <p:cNvPicPr>
            <a:picLocks noChangeAspect="1"/>
          </p:cNvPicPr>
          <p:nvPr/>
        </p:nvPicPr>
        <p:blipFill>
          <a:blip r:embed="rId2"/>
          <a:stretch>
            <a:fillRect/>
          </a:stretch>
        </p:blipFill>
        <p:spPr>
          <a:xfrm>
            <a:off x="6109558" y="1825625"/>
            <a:ext cx="5244242" cy="3697151"/>
          </a:xfrm>
          <a:prstGeom prst="rect">
            <a:avLst/>
          </a:prstGeom>
        </p:spPr>
      </p:pic>
      <p:pic>
        <p:nvPicPr>
          <p:cNvPr id="7" name="Picture 6">
            <a:extLst>
              <a:ext uri="{FF2B5EF4-FFF2-40B4-BE49-F238E27FC236}">
                <a16:creationId xmlns:a16="http://schemas.microsoft.com/office/drawing/2014/main" id="{5D2D4960-4390-A349-8594-A0D01AA83A3D}"/>
              </a:ext>
            </a:extLst>
          </p:cNvPr>
          <p:cNvPicPr>
            <a:picLocks noChangeAspect="1"/>
          </p:cNvPicPr>
          <p:nvPr/>
        </p:nvPicPr>
        <p:blipFill>
          <a:blip r:embed="rId3"/>
          <a:stretch>
            <a:fillRect/>
          </a:stretch>
        </p:blipFill>
        <p:spPr>
          <a:xfrm>
            <a:off x="6109558" y="5657713"/>
            <a:ext cx="3870325" cy="584200"/>
          </a:xfrm>
          <a:prstGeom prst="rect">
            <a:avLst/>
          </a:prstGeom>
        </p:spPr>
      </p:pic>
    </p:spTree>
    <p:extLst>
      <p:ext uri="{BB962C8B-B14F-4D97-AF65-F5344CB8AC3E}">
        <p14:creationId xmlns:p14="http://schemas.microsoft.com/office/powerpoint/2010/main" val="3664482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CF03-C093-3142-9B18-D9A94C2B0740}"/>
              </a:ext>
            </a:extLst>
          </p:cNvPr>
          <p:cNvSpPr>
            <a:spLocks noGrp="1"/>
          </p:cNvSpPr>
          <p:nvPr>
            <p:ph type="title"/>
          </p:nvPr>
        </p:nvSpPr>
        <p:spPr/>
        <p:txBody>
          <a:bodyPr/>
          <a:lstStyle/>
          <a:p>
            <a:r>
              <a:rPr lang="en-US" dirty="0"/>
              <a:t>Prototypal inheritance</a:t>
            </a:r>
          </a:p>
        </p:txBody>
      </p:sp>
      <p:sp>
        <p:nvSpPr>
          <p:cNvPr id="3" name="Content Placeholder 2">
            <a:extLst>
              <a:ext uri="{FF2B5EF4-FFF2-40B4-BE49-F238E27FC236}">
                <a16:creationId xmlns:a16="http://schemas.microsoft.com/office/drawing/2014/main" id="{EC22395D-1C59-974E-A492-C5EC3F7B82BA}"/>
              </a:ext>
            </a:extLst>
          </p:cNvPr>
          <p:cNvSpPr>
            <a:spLocks noGrp="1"/>
          </p:cNvSpPr>
          <p:nvPr>
            <p:ph idx="1"/>
          </p:nvPr>
        </p:nvSpPr>
        <p:spPr>
          <a:xfrm>
            <a:off x="838201" y="1825625"/>
            <a:ext cx="5562600" cy="4351338"/>
          </a:xfrm>
        </p:spPr>
        <p:txBody>
          <a:bodyPr/>
          <a:lstStyle/>
          <a:p>
            <a:r>
              <a:rPr lang="en-US" dirty="0"/>
              <a:t>Both methods replace original </a:t>
            </a:r>
            <a:r>
              <a:rPr lang="en-US" dirty="0" err="1"/>
              <a:t>Dog.prototype</a:t>
            </a:r>
            <a:r>
              <a:rPr lang="en-US" dirty="0"/>
              <a:t> (with original constructor property referencing the Dog constructor function)</a:t>
            </a:r>
          </a:p>
          <a:p>
            <a:r>
              <a:rPr lang="en-US" dirty="0" err="1"/>
              <a:t>Dog.prototype.constructor</a:t>
            </a:r>
            <a:r>
              <a:rPr lang="en-US" dirty="0"/>
              <a:t> now points to Animal instead</a:t>
            </a:r>
          </a:p>
          <a:p>
            <a:r>
              <a:rPr lang="en-US" dirty="0"/>
              <a:t>To correct this, need to reassign the  Dog constructor back to dog</a:t>
            </a:r>
          </a:p>
          <a:p>
            <a:endParaRPr lang="en-US" dirty="0"/>
          </a:p>
        </p:txBody>
      </p:sp>
      <p:pic>
        <p:nvPicPr>
          <p:cNvPr id="5" name="Picture 4">
            <a:extLst>
              <a:ext uri="{FF2B5EF4-FFF2-40B4-BE49-F238E27FC236}">
                <a16:creationId xmlns:a16="http://schemas.microsoft.com/office/drawing/2014/main" id="{BD85CB7C-B053-BD4D-B32C-9FDA179488AD}"/>
              </a:ext>
            </a:extLst>
          </p:cNvPr>
          <p:cNvPicPr>
            <a:picLocks noChangeAspect="1"/>
          </p:cNvPicPr>
          <p:nvPr/>
        </p:nvPicPr>
        <p:blipFill>
          <a:blip r:embed="rId2"/>
          <a:stretch>
            <a:fillRect/>
          </a:stretch>
        </p:blipFill>
        <p:spPr>
          <a:xfrm>
            <a:off x="6400801" y="1825625"/>
            <a:ext cx="5154749" cy="1190925"/>
          </a:xfrm>
          <a:prstGeom prst="rect">
            <a:avLst/>
          </a:prstGeom>
        </p:spPr>
      </p:pic>
      <p:pic>
        <p:nvPicPr>
          <p:cNvPr id="7" name="Picture 6">
            <a:extLst>
              <a:ext uri="{FF2B5EF4-FFF2-40B4-BE49-F238E27FC236}">
                <a16:creationId xmlns:a16="http://schemas.microsoft.com/office/drawing/2014/main" id="{F645BB0E-E366-C04D-A2C4-A755A90E6FBF}"/>
              </a:ext>
            </a:extLst>
          </p:cNvPr>
          <p:cNvPicPr>
            <a:picLocks noChangeAspect="1"/>
          </p:cNvPicPr>
          <p:nvPr/>
        </p:nvPicPr>
        <p:blipFill>
          <a:blip r:embed="rId3"/>
          <a:stretch>
            <a:fillRect/>
          </a:stretch>
        </p:blipFill>
        <p:spPr>
          <a:xfrm>
            <a:off x="6386694" y="3339011"/>
            <a:ext cx="4967106" cy="1938383"/>
          </a:xfrm>
          <a:prstGeom prst="rect">
            <a:avLst/>
          </a:prstGeom>
        </p:spPr>
      </p:pic>
    </p:spTree>
    <p:extLst>
      <p:ext uri="{BB962C8B-B14F-4D97-AF65-F5344CB8AC3E}">
        <p14:creationId xmlns:p14="http://schemas.microsoft.com/office/powerpoint/2010/main" val="2422221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6049-521C-324C-B67E-637D0031A0DF}"/>
              </a:ext>
            </a:extLst>
          </p:cNvPr>
          <p:cNvSpPr>
            <a:spLocks noGrp="1"/>
          </p:cNvSpPr>
          <p:nvPr>
            <p:ph type="title"/>
          </p:nvPr>
        </p:nvSpPr>
        <p:spPr/>
        <p:txBody>
          <a:bodyPr/>
          <a:lstStyle/>
          <a:p>
            <a:r>
              <a:rPr lang="en-US" dirty="0"/>
              <a:t>More example of prototypal inheritance</a:t>
            </a:r>
          </a:p>
        </p:txBody>
      </p:sp>
      <p:sp>
        <p:nvSpPr>
          <p:cNvPr id="3" name="Content Placeholder 2">
            <a:extLst>
              <a:ext uri="{FF2B5EF4-FFF2-40B4-BE49-F238E27FC236}">
                <a16:creationId xmlns:a16="http://schemas.microsoft.com/office/drawing/2014/main" id="{15C69908-1B1C-8241-B4C6-ED008951F1FD}"/>
              </a:ext>
            </a:extLst>
          </p:cNvPr>
          <p:cNvSpPr>
            <a:spLocks noGrp="1"/>
          </p:cNvSpPr>
          <p:nvPr>
            <p:ph idx="1"/>
          </p:nvPr>
        </p:nvSpPr>
        <p:spPr>
          <a:xfrm>
            <a:off x="838200" y="1825625"/>
            <a:ext cx="5405846" cy="4351338"/>
          </a:xfrm>
        </p:spPr>
        <p:txBody>
          <a:bodyPr>
            <a:normAutofit fontScale="92500" lnSpcReduction="10000"/>
          </a:bodyPr>
          <a:lstStyle/>
          <a:p>
            <a:r>
              <a:rPr lang="en-US" dirty="0"/>
              <a:t>Assigning </a:t>
            </a:r>
            <a:r>
              <a:rPr lang="en-US" dirty="0" err="1"/>
              <a:t>Animal.prototype</a:t>
            </a:r>
            <a:r>
              <a:rPr lang="en-US" dirty="0"/>
              <a:t> to </a:t>
            </a:r>
            <a:r>
              <a:rPr lang="en-US" dirty="0" err="1"/>
              <a:t>Dog.prototype</a:t>
            </a:r>
            <a:r>
              <a:rPr lang="en-US" dirty="0"/>
              <a:t> leads to inherited behavior with objects created from the Dog constructor</a:t>
            </a:r>
          </a:p>
          <a:p>
            <a:pPr lvl="1"/>
            <a:r>
              <a:rPr lang="en-US" dirty="0"/>
              <a:t>But, additional </a:t>
            </a:r>
            <a:r>
              <a:rPr lang="en-US" dirty="0" err="1"/>
              <a:t>behaviours</a:t>
            </a:r>
            <a:r>
              <a:rPr lang="en-US" dirty="0"/>
              <a:t> added to </a:t>
            </a:r>
            <a:r>
              <a:rPr lang="en-US" dirty="0" err="1"/>
              <a:t>Dog.prototype</a:t>
            </a:r>
            <a:r>
              <a:rPr lang="en-US" dirty="0"/>
              <a:t> also becomes available to objects created from the Animal constructor</a:t>
            </a:r>
          </a:p>
          <a:p>
            <a:pPr lvl="1"/>
            <a:r>
              <a:rPr lang="en-US" dirty="0"/>
              <a:t>Because </a:t>
            </a:r>
            <a:r>
              <a:rPr lang="en-US" dirty="0" err="1"/>
              <a:t>Dog.prototype</a:t>
            </a:r>
            <a:r>
              <a:rPr lang="en-US" dirty="0"/>
              <a:t> points to the same object assigned to </a:t>
            </a:r>
            <a:r>
              <a:rPr lang="en-US" dirty="0" err="1"/>
              <a:t>Animal.prototype</a:t>
            </a:r>
            <a:endParaRPr lang="en-US" dirty="0"/>
          </a:p>
          <a:p>
            <a:pPr lvl="1"/>
            <a:r>
              <a:rPr lang="en-US" dirty="0"/>
              <a:t>When </a:t>
            </a:r>
            <a:r>
              <a:rPr lang="en-US" dirty="0" err="1"/>
              <a:t>Dog.prototype</a:t>
            </a:r>
            <a:r>
              <a:rPr lang="en-US" dirty="0"/>
              <a:t> is mutated, change is reflected in </a:t>
            </a:r>
            <a:r>
              <a:rPr lang="en-US" dirty="0" err="1"/>
              <a:t>Animal.prototype</a:t>
            </a:r>
            <a:endParaRPr lang="en-US" dirty="0"/>
          </a:p>
        </p:txBody>
      </p:sp>
      <p:pic>
        <p:nvPicPr>
          <p:cNvPr id="5" name="Picture 4">
            <a:extLst>
              <a:ext uri="{FF2B5EF4-FFF2-40B4-BE49-F238E27FC236}">
                <a16:creationId xmlns:a16="http://schemas.microsoft.com/office/drawing/2014/main" id="{CC681F36-5B7B-654E-B68D-430C4C0A5385}"/>
              </a:ext>
            </a:extLst>
          </p:cNvPr>
          <p:cNvPicPr>
            <a:picLocks noChangeAspect="1"/>
          </p:cNvPicPr>
          <p:nvPr/>
        </p:nvPicPr>
        <p:blipFill>
          <a:blip r:embed="rId2"/>
          <a:stretch>
            <a:fillRect/>
          </a:stretch>
        </p:blipFill>
        <p:spPr>
          <a:xfrm>
            <a:off x="6667599" y="1690688"/>
            <a:ext cx="4366704" cy="3456078"/>
          </a:xfrm>
          <a:prstGeom prst="rect">
            <a:avLst/>
          </a:prstGeom>
        </p:spPr>
      </p:pic>
      <p:pic>
        <p:nvPicPr>
          <p:cNvPr id="7" name="Picture 6">
            <a:extLst>
              <a:ext uri="{FF2B5EF4-FFF2-40B4-BE49-F238E27FC236}">
                <a16:creationId xmlns:a16="http://schemas.microsoft.com/office/drawing/2014/main" id="{75C81CF8-9C0A-4E49-AD12-681CE4098EAD}"/>
              </a:ext>
            </a:extLst>
          </p:cNvPr>
          <p:cNvPicPr>
            <a:picLocks noChangeAspect="1"/>
          </p:cNvPicPr>
          <p:nvPr/>
        </p:nvPicPr>
        <p:blipFill>
          <a:blip r:embed="rId3"/>
          <a:stretch>
            <a:fillRect/>
          </a:stretch>
        </p:blipFill>
        <p:spPr>
          <a:xfrm>
            <a:off x="6660113" y="5146767"/>
            <a:ext cx="4374190" cy="1254034"/>
          </a:xfrm>
          <a:prstGeom prst="rect">
            <a:avLst/>
          </a:prstGeom>
        </p:spPr>
      </p:pic>
    </p:spTree>
    <p:extLst>
      <p:ext uri="{BB962C8B-B14F-4D97-AF65-F5344CB8AC3E}">
        <p14:creationId xmlns:p14="http://schemas.microsoft.com/office/powerpoint/2010/main" val="1601652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A444-3423-EC42-9653-C9BE58FA5D27}"/>
              </a:ext>
            </a:extLst>
          </p:cNvPr>
          <p:cNvSpPr>
            <a:spLocks noGrp="1"/>
          </p:cNvSpPr>
          <p:nvPr>
            <p:ph type="title"/>
          </p:nvPr>
        </p:nvSpPr>
        <p:spPr/>
        <p:txBody>
          <a:bodyPr/>
          <a:lstStyle/>
          <a:p>
            <a:r>
              <a:rPr lang="en-US" dirty="0"/>
              <a:t>Practice: constructor + prototypes 1</a:t>
            </a:r>
          </a:p>
        </p:txBody>
      </p:sp>
      <p:sp>
        <p:nvSpPr>
          <p:cNvPr id="3" name="Content Placeholder 2">
            <a:extLst>
              <a:ext uri="{FF2B5EF4-FFF2-40B4-BE49-F238E27FC236}">
                <a16:creationId xmlns:a16="http://schemas.microsoft.com/office/drawing/2014/main" id="{59626CA4-35E8-F741-8696-B3F657662D41}"/>
              </a:ext>
            </a:extLst>
          </p:cNvPr>
          <p:cNvSpPr>
            <a:spLocks noGrp="1"/>
          </p:cNvSpPr>
          <p:nvPr>
            <p:ph idx="1"/>
          </p:nvPr>
        </p:nvSpPr>
        <p:spPr/>
        <p:txBody>
          <a:bodyPr>
            <a:normAutofit fontScale="70000" lnSpcReduction="20000"/>
          </a:bodyPr>
          <a:lstStyle/>
          <a:p>
            <a:r>
              <a:rPr lang="en-US" dirty="0"/>
              <a:t>*1. What a constructor function and objects constructed from it can log. Global variables can be changed when a constructor is called with the same variable name. These changes get carried over.</a:t>
            </a:r>
          </a:p>
          <a:p>
            <a:r>
              <a:rPr lang="en-US" dirty="0"/>
              <a:t>2. How to fix a function that takes uses another object for calculation, and pass along the proper parameters.</a:t>
            </a:r>
          </a:p>
          <a:p>
            <a:r>
              <a:rPr lang="en-US" dirty="0"/>
              <a:t>3. Writing a constructor function given the calling function.</a:t>
            </a:r>
          </a:p>
          <a:p>
            <a:pPr lvl="1"/>
            <a:r>
              <a:rPr lang="en-US" dirty="0"/>
              <a:t>Note I write a straight-up constructor function</a:t>
            </a:r>
          </a:p>
          <a:p>
            <a:pPr lvl="1"/>
            <a:r>
              <a:rPr lang="en-US" dirty="0"/>
              <a:t>By the official guide seems to have written first an object taking in the parameter first, and then the method</a:t>
            </a:r>
          </a:p>
          <a:p>
            <a:r>
              <a:rPr lang="en-US" dirty="0"/>
              <a:t>4. Prototype chain</a:t>
            </a:r>
          </a:p>
          <a:p>
            <a:r>
              <a:rPr lang="en-US" dirty="0"/>
              <a:t>5. The difference between adding a new method to a prototype chain versus pointing the prototype to a different object</a:t>
            </a:r>
          </a:p>
          <a:p>
            <a:r>
              <a:rPr lang="en-US" dirty="0"/>
              <a:t>6. With chainable methods, how to return the context object</a:t>
            </a:r>
          </a:p>
          <a:p>
            <a:r>
              <a:rPr lang="en-US" dirty="0"/>
              <a:t>7. How to create a new object using the prototype of another already-made object’s prototype object</a:t>
            </a:r>
          </a:p>
        </p:txBody>
      </p:sp>
    </p:spTree>
    <p:extLst>
      <p:ext uri="{BB962C8B-B14F-4D97-AF65-F5344CB8AC3E}">
        <p14:creationId xmlns:p14="http://schemas.microsoft.com/office/powerpoint/2010/main" val="3569847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DD99-86DB-A946-A10A-B5E8F27A2A5E}"/>
              </a:ext>
            </a:extLst>
          </p:cNvPr>
          <p:cNvSpPr>
            <a:spLocks noGrp="1"/>
          </p:cNvSpPr>
          <p:nvPr>
            <p:ph type="title"/>
          </p:nvPr>
        </p:nvSpPr>
        <p:spPr/>
        <p:txBody>
          <a:bodyPr/>
          <a:lstStyle/>
          <a:p>
            <a:r>
              <a:rPr lang="en-US" dirty="0"/>
              <a:t>Practice 2: Constructor functions and prototypes</a:t>
            </a:r>
          </a:p>
        </p:txBody>
      </p:sp>
      <p:sp>
        <p:nvSpPr>
          <p:cNvPr id="3" name="Content Placeholder 2">
            <a:extLst>
              <a:ext uri="{FF2B5EF4-FFF2-40B4-BE49-F238E27FC236}">
                <a16:creationId xmlns:a16="http://schemas.microsoft.com/office/drawing/2014/main" id="{2EE98355-F051-A949-B791-613006948E21}"/>
              </a:ext>
            </a:extLst>
          </p:cNvPr>
          <p:cNvSpPr>
            <a:spLocks noGrp="1"/>
          </p:cNvSpPr>
          <p:nvPr>
            <p:ph idx="1"/>
          </p:nvPr>
        </p:nvSpPr>
        <p:spPr/>
        <p:txBody>
          <a:bodyPr/>
          <a:lstStyle/>
          <a:p>
            <a:r>
              <a:rPr lang="en-US" dirty="0"/>
              <a:t>1. not sure why the constructor had to be reset back to the Triangle at the end, everything worked even when the prototype was set at shape</a:t>
            </a:r>
          </a:p>
          <a:p>
            <a:pPr lvl="1"/>
            <a:r>
              <a:rPr lang="en-US" dirty="0"/>
              <a:t> Also, what’s the advantage of writing out the </a:t>
            </a:r>
            <a:r>
              <a:rPr lang="en-US" dirty="0" err="1"/>
              <a:t>getPerimeter</a:t>
            </a:r>
            <a:r>
              <a:rPr lang="en-US" dirty="0"/>
              <a:t>() method separately, why not just leave the methods in the constructor function? Below my solution </a:t>
            </a:r>
            <a:r>
              <a:rPr lang="en-US"/>
              <a:t>also works</a:t>
            </a:r>
          </a:p>
        </p:txBody>
      </p:sp>
    </p:spTree>
    <p:extLst>
      <p:ext uri="{BB962C8B-B14F-4D97-AF65-F5344CB8AC3E}">
        <p14:creationId xmlns:p14="http://schemas.microsoft.com/office/powerpoint/2010/main" val="812300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BEAC3-2B8D-2D4E-A404-CC6A9FDDBE05}"/>
              </a:ext>
            </a:extLst>
          </p:cNvPr>
          <p:cNvSpPr>
            <a:spLocks noGrp="1"/>
          </p:cNvSpPr>
          <p:nvPr>
            <p:ph type="title"/>
          </p:nvPr>
        </p:nvSpPr>
        <p:spPr/>
        <p:txBody>
          <a:bodyPr/>
          <a:lstStyle/>
          <a:p>
            <a:r>
              <a:rPr lang="en-US" dirty="0"/>
              <a:t>Questions from elsewhere</a:t>
            </a:r>
          </a:p>
        </p:txBody>
      </p:sp>
      <p:sp>
        <p:nvSpPr>
          <p:cNvPr id="3" name="Content Placeholder 2">
            <a:extLst>
              <a:ext uri="{FF2B5EF4-FFF2-40B4-BE49-F238E27FC236}">
                <a16:creationId xmlns:a16="http://schemas.microsoft.com/office/drawing/2014/main" id="{62CE4C83-4185-4648-974C-E9465BB7C21A}"/>
              </a:ext>
            </a:extLst>
          </p:cNvPr>
          <p:cNvSpPr>
            <a:spLocks noGrp="1"/>
          </p:cNvSpPr>
          <p:nvPr>
            <p:ph idx="1"/>
          </p:nvPr>
        </p:nvSpPr>
        <p:spPr/>
        <p:txBody>
          <a:bodyPr/>
          <a:lstStyle/>
          <a:p>
            <a:r>
              <a:rPr lang="en-US" dirty="0"/>
              <a:t>6 kyu </a:t>
            </a:r>
            <a:r>
              <a:rPr lang="en-US" dirty="0" err="1"/>
              <a:t>Cylon</a:t>
            </a:r>
            <a:r>
              <a:rPr lang="en-US" dirty="0"/>
              <a:t> Evolution (</a:t>
            </a:r>
            <a:r>
              <a:rPr lang="en-US" dirty="0" err="1"/>
              <a:t>codewars</a:t>
            </a:r>
            <a:r>
              <a:rPr lang="en-US" dirty="0"/>
              <a:t>), on object prototype creation</a:t>
            </a:r>
          </a:p>
          <a:p>
            <a:endParaRPr lang="en-US" dirty="0"/>
          </a:p>
        </p:txBody>
      </p:sp>
    </p:spTree>
    <p:extLst>
      <p:ext uri="{BB962C8B-B14F-4D97-AF65-F5344CB8AC3E}">
        <p14:creationId xmlns:p14="http://schemas.microsoft.com/office/powerpoint/2010/main" val="2708834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0AB6-ABA1-D54B-BF46-0C6A15B9D5F0}"/>
              </a:ext>
            </a:extLst>
          </p:cNvPr>
          <p:cNvSpPr>
            <a:spLocks noGrp="1"/>
          </p:cNvSpPr>
          <p:nvPr>
            <p:ph type="title"/>
          </p:nvPr>
        </p:nvSpPr>
        <p:spPr/>
        <p:txBody>
          <a:bodyPr>
            <a:normAutofit/>
          </a:bodyPr>
          <a:lstStyle/>
          <a:p>
            <a:r>
              <a:rPr lang="en-US" dirty="0"/>
              <a:t>The Pseudo-classical Pattern and the OLOO Pattern</a:t>
            </a:r>
          </a:p>
        </p:txBody>
      </p:sp>
      <p:sp>
        <p:nvSpPr>
          <p:cNvPr id="3" name="Content Placeholder 2">
            <a:extLst>
              <a:ext uri="{FF2B5EF4-FFF2-40B4-BE49-F238E27FC236}">
                <a16:creationId xmlns:a16="http://schemas.microsoft.com/office/drawing/2014/main" id="{9324869D-49D9-7B44-8C6F-914183541E6F}"/>
              </a:ext>
            </a:extLst>
          </p:cNvPr>
          <p:cNvSpPr>
            <a:spLocks noGrp="1"/>
          </p:cNvSpPr>
          <p:nvPr>
            <p:ph idx="1"/>
          </p:nvPr>
        </p:nvSpPr>
        <p:spPr>
          <a:xfrm>
            <a:off x="838201" y="1825625"/>
            <a:ext cx="5481917" cy="4351338"/>
          </a:xfrm>
        </p:spPr>
        <p:txBody>
          <a:bodyPr>
            <a:normAutofit fontScale="92500" lnSpcReduction="20000"/>
          </a:bodyPr>
          <a:lstStyle/>
          <a:p>
            <a:r>
              <a:rPr lang="en-US" dirty="0"/>
              <a:t>Pseudo-classical pattern</a:t>
            </a:r>
          </a:p>
          <a:p>
            <a:r>
              <a:rPr lang="en-US" dirty="0"/>
              <a:t>OLOO (object linking to other object)</a:t>
            </a:r>
          </a:p>
          <a:p>
            <a:r>
              <a:rPr lang="en-US" dirty="0"/>
              <a:t>What are the issues to consider when creating objects?</a:t>
            </a:r>
          </a:p>
          <a:p>
            <a:r>
              <a:rPr lang="en-US" dirty="0"/>
              <a:t>Object literals work if we only need one object</a:t>
            </a:r>
          </a:p>
          <a:p>
            <a:r>
              <a:rPr lang="en-US" dirty="0"/>
              <a:t>If more points are needed, points need to: </a:t>
            </a:r>
          </a:p>
          <a:p>
            <a:pPr lvl="1"/>
            <a:r>
              <a:rPr lang="en-US" dirty="0"/>
              <a:t>Have own states, represented by x and y values</a:t>
            </a:r>
          </a:p>
          <a:p>
            <a:pPr lvl="1"/>
            <a:r>
              <a:rPr lang="en-US" dirty="0"/>
              <a:t>Share </a:t>
            </a:r>
            <a:r>
              <a:rPr lang="en-US" dirty="0" err="1"/>
              <a:t>distanceToOrigin</a:t>
            </a:r>
            <a:r>
              <a:rPr lang="en-US" dirty="0"/>
              <a:t>, </a:t>
            </a:r>
            <a:r>
              <a:rPr lang="en-US" dirty="0" err="1"/>
              <a:t>onXAxis</a:t>
            </a:r>
            <a:r>
              <a:rPr lang="en-US" dirty="0"/>
              <a:t>, </a:t>
            </a:r>
            <a:r>
              <a:rPr lang="en-US" dirty="0" err="1"/>
              <a:t>onYAxis</a:t>
            </a:r>
            <a:r>
              <a:rPr lang="en-US" dirty="0"/>
              <a:t> </a:t>
            </a:r>
            <a:r>
              <a:rPr lang="en-US" dirty="0" err="1"/>
              <a:t>behaviours</a:t>
            </a:r>
            <a:r>
              <a:rPr lang="en-US" dirty="0"/>
              <a:t>, work the same way for all points on coordinate plane</a:t>
            </a:r>
          </a:p>
          <a:p>
            <a:endParaRPr lang="en-US" dirty="0"/>
          </a:p>
        </p:txBody>
      </p:sp>
      <p:pic>
        <p:nvPicPr>
          <p:cNvPr id="4" name="Picture 3">
            <a:extLst>
              <a:ext uri="{FF2B5EF4-FFF2-40B4-BE49-F238E27FC236}">
                <a16:creationId xmlns:a16="http://schemas.microsoft.com/office/drawing/2014/main" id="{A07E72E9-D1BB-524A-ACD6-6FBE056F2717}"/>
              </a:ext>
            </a:extLst>
          </p:cNvPr>
          <p:cNvPicPr>
            <a:picLocks noChangeAspect="1"/>
          </p:cNvPicPr>
          <p:nvPr/>
        </p:nvPicPr>
        <p:blipFill>
          <a:blip r:embed="rId2"/>
          <a:stretch>
            <a:fillRect/>
          </a:stretch>
        </p:blipFill>
        <p:spPr>
          <a:xfrm>
            <a:off x="6320118" y="1690688"/>
            <a:ext cx="5436005" cy="4413390"/>
          </a:xfrm>
          <a:prstGeom prst="rect">
            <a:avLst/>
          </a:prstGeom>
        </p:spPr>
      </p:pic>
    </p:spTree>
    <p:extLst>
      <p:ext uri="{BB962C8B-B14F-4D97-AF65-F5344CB8AC3E}">
        <p14:creationId xmlns:p14="http://schemas.microsoft.com/office/powerpoint/2010/main" val="434864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BD58D-54DA-2043-93BB-16D5C327620D}"/>
              </a:ext>
            </a:extLst>
          </p:cNvPr>
          <p:cNvSpPr>
            <a:spLocks noGrp="1"/>
          </p:cNvSpPr>
          <p:nvPr>
            <p:ph type="title"/>
          </p:nvPr>
        </p:nvSpPr>
        <p:spPr/>
        <p:txBody>
          <a:bodyPr/>
          <a:lstStyle/>
          <a:p>
            <a:r>
              <a:rPr lang="en-US" dirty="0"/>
              <a:t>Pseudo-classical pattern</a:t>
            </a:r>
          </a:p>
        </p:txBody>
      </p:sp>
      <p:sp>
        <p:nvSpPr>
          <p:cNvPr id="3" name="Content Placeholder 2">
            <a:extLst>
              <a:ext uri="{FF2B5EF4-FFF2-40B4-BE49-F238E27FC236}">
                <a16:creationId xmlns:a16="http://schemas.microsoft.com/office/drawing/2014/main" id="{592E2D60-9B19-E84C-834C-48D4DD2CE1B8}"/>
              </a:ext>
            </a:extLst>
          </p:cNvPr>
          <p:cNvSpPr>
            <a:spLocks noGrp="1"/>
          </p:cNvSpPr>
          <p:nvPr>
            <p:ph idx="1"/>
          </p:nvPr>
        </p:nvSpPr>
        <p:spPr>
          <a:xfrm>
            <a:off x="838200" y="1825625"/>
            <a:ext cx="5455024" cy="4351338"/>
          </a:xfrm>
        </p:spPr>
        <p:txBody>
          <a:bodyPr>
            <a:normAutofit fontScale="92500" lnSpcReduction="20000"/>
          </a:bodyPr>
          <a:lstStyle/>
          <a:p>
            <a:r>
              <a:rPr lang="en-US" dirty="0"/>
              <a:t>This is a combo of the constructor pattern and prototype pattern</a:t>
            </a:r>
          </a:p>
          <a:p>
            <a:r>
              <a:rPr lang="en-US" dirty="0"/>
              <a:t>Use constructor to set object states, put shared methods on constructor function’s prototyped</a:t>
            </a:r>
          </a:p>
          <a:p>
            <a:pPr lvl="1"/>
            <a:r>
              <a:rPr lang="en-US" dirty="0"/>
              <a:t>First set the object as a constructor by capitalizing the name</a:t>
            </a:r>
          </a:p>
          <a:p>
            <a:pPr lvl="1"/>
            <a:r>
              <a:rPr lang="en-US" dirty="0"/>
              <a:t>Then initialize states</a:t>
            </a:r>
          </a:p>
          <a:p>
            <a:pPr lvl="1"/>
            <a:r>
              <a:rPr lang="en-US" dirty="0"/>
              <a:t>Add shared </a:t>
            </a:r>
            <a:r>
              <a:rPr lang="en-US" dirty="0" err="1"/>
              <a:t>behaviours</a:t>
            </a:r>
            <a:r>
              <a:rPr lang="en-US" dirty="0"/>
              <a:t> to the object prototype chain</a:t>
            </a:r>
          </a:p>
          <a:p>
            <a:pPr lvl="1"/>
            <a:r>
              <a:rPr lang="en-US" dirty="0"/>
              <a:t>How to create constructors that inherit features from parent classes</a:t>
            </a:r>
          </a:p>
          <a:p>
            <a:pPr lvl="2"/>
            <a:r>
              <a:rPr lang="en-US" dirty="0">
                <a:hlinkClick r:id="rId2"/>
              </a:rPr>
              <a:t>https://developer.mozilla.org/en-US/docs/Learn/JavaScript/Objects/Inheritance</a:t>
            </a:r>
            <a:endParaRPr lang="en-US" dirty="0"/>
          </a:p>
        </p:txBody>
      </p:sp>
      <p:pic>
        <p:nvPicPr>
          <p:cNvPr id="5" name="Picture 4">
            <a:extLst>
              <a:ext uri="{FF2B5EF4-FFF2-40B4-BE49-F238E27FC236}">
                <a16:creationId xmlns:a16="http://schemas.microsoft.com/office/drawing/2014/main" id="{97AC441A-EDB1-814E-959D-E65EC1BB93CC}"/>
              </a:ext>
            </a:extLst>
          </p:cNvPr>
          <p:cNvPicPr>
            <a:picLocks noChangeAspect="1"/>
          </p:cNvPicPr>
          <p:nvPr/>
        </p:nvPicPr>
        <p:blipFill>
          <a:blip r:embed="rId3"/>
          <a:stretch>
            <a:fillRect/>
          </a:stretch>
        </p:blipFill>
        <p:spPr>
          <a:xfrm>
            <a:off x="6576687" y="1825625"/>
            <a:ext cx="5199708" cy="3580559"/>
          </a:xfrm>
          <a:prstGeom prst="rect">
            <a:avLst/>
          </a:prstGeom>
        </p:spPr>
      </p:pic>
    </p:spTree>
    <p:extLst>
      <p:ext uri="{BB962C8B-B14F-4D97-AF65-F5344CB8AC3E}">
        <p14:creationId xmlns:p14="http://schemas.microsoft.com/office/powerpoint/2010/main" val="429312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08B0-4A89-D243-BEFB-96A4D4D6C390}"/>
              </a:ext>
            </a:extLst>
          </p:cNvPr>
          <p:cNvSpPr>
            <a:spLocks noGrp="1"/>
          </p:cNvSpPr>
          <p:nvPr>
            <p:ph type="title"/>
          </p:nvPr>
        </p:nvSpPr>
        <p:spPr/>
        <p:txBody>
          <a:bodyPr/>
          <a:lstStyle/>
          <a:p>
            <a:r>
              <a:rPr lang="en-US" dirty="0"/>
              <a:t>Object playground: illustration of inheritance</a:t>
            </a:r>
          </a:p>
        </p:txBody>
      </p:sp>
      <p:sp>
        <p:nvSpPr>
          <p:cNvPr id="3" name="Content Placeholder 2">
            <a:extLst>
              <a:ext uri="{FF2B5EF4-FFF2-40B4-BE49-F238E27FC236}">
                <a16:creationId xmlns:a16="http://schemas.microsoft.com/office/drawing/2014/main" id="{ECEBE67E-4B82-FF4F-8850-0716A91FDB75}"/>
              </a:ext>
            </a:extLst>
          </p:cNvPr>
          <p:cNvSpPr>
            <a:spLocks noGrp="1"/>
          </p:cNvSpPr>
          <p:nvPr>
            <p:ph idx="1"/>
          </p:nvPr>
        </p:nvSpPr>
        <p:spPr>
          <a:xfrm>
            <a:off x="838200" y="1825625"/>
            <a:ext cx="3124200" cy="4351338"/>
          </a:xfrm>
        </p:spPr>
        <p:txBody>
          <a:bodyPr/>
          <a:lstStyle/>
          <a:p>
            <a:r>
              <a:rPr lang="en-US" dirty="0"/>
              <a:t>Illustrates how `this` works: how the called function looks for `this` when it’s called</a:t>
            </a:r>
          </a:p>
          <a:p>
            <a:endParaRPr lang="en-US" dirty="0"/>
          </a:p>
        </p:txBody>
      </p:sp>
      <p:pic>
        <p:nvPicPr>
          <p:cNvPr id="10" name="Picture 9">
            <a:extLst>
              <a:ext uri="{FF2B5EF4-FFF2-40B4-BE49-F238E27FC236}">
                <a16:creationId xmlns:a16="http://schemas.microsoft.com/office/drawing/2014/main" id="{30375444-9E18-984A-9D62-B63E66201FBD}"/>
              </a:ext>
            </a:extLst>
          </p:cNvPr>
          <p:cNvPicPr>
            <a:picLocks noChangeAspect="1"/>
          </p:cNvPicPr>
          <p:nvPr/>
        </p:nvPicPr>
        <p:blipFill>
          <a:blip r:embed="rId2"/>
          <a:stretch>
            <a:fillRect/>
          </a:stretch>
        </p:blipFill>
        <p:spPr>
          <a:xfrm>
            <a:off x="4447724" y="1690688"/>
            <a:ext cx="6672395" cy="3214370"/>
          </a:xfrm>
          <a:prstGeom prst="rect">
            <a:avLst/>
          </a:prstGeom>
        </p:spPr>
      </p:pic>
    </p:spTree>
    <p:extLst>
      <p:ext uri="{BB962C8B-B14F-4D97-AF65-F5344CB8AC3E}">
        <p14:creationId xmlns:p14="http://schemas.microsoft.com/office/powerpoint/2010/main" val="4256641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C32D-4756-724F-9031-D33C098071DF}"/>
              </a:ext>
            </a:extLst>
          </p:cNvPr>
          <p:cNvSpPr>
            <a:spLocks noGrp="1"/>
          </p:cNvSpPr>
          <p:nvPr>
            <p:ph type="title"/>
          </p:nvPr>
        </p:nvSpPr>
        <p:spPr/>
        <p:txBody>
          <a:bodyPr/>
          <a:lstStyle/>
          <a:p>
            <a:r>
              <a:rPr lang="en-US" dirty="0"/>
              <a:t>OLOO</a:t>
            </a:r>
          </a:p>
        </p:txBody>
      </p:sp>
      <p:sp>
        <p:nvSpPr>
          <p:cNvPr id="3" name="Content Placeholder 2">
            <a:extLst>
              <a:ext uri="{FF2B5EF4-FFF2-40B4-BE49-F238E27FC236}">
                <a16:creationId xmlns:a16="http://schemas.microsoft.com/office/drawing/2014/main" id="{C80AFF52-D663-5F4B-B7B6-E770A4DD8A50}"/>
              </a:ext>
            </a:extLst>
          </p:cNvPr>
          <p:cNvSpPr>
            <a:spLocks noGrp="1"/>
          </p:cNvSpPr>
          <p:nvPr>
            <p:ph idx="1"/>
          </p:nvPr>
        </p:nvSpPr>
        <p:spPr>
          <a:xfrm>
            <a:off x="838200" y="1825625"/>
            <a:ext cx="5481918" cy="4351338"/>
          </a:xfrm>
        </p:spPr>
        <p:txBody>
          <a:bodyPr>
            <a:normAutofit fontScale="92500" lnSpcReduction="20000"/>
          </a:bodyPr>
          <a:lstStyle/>
          <a:p>
            <a:r>
              <a:rPr lang="en-US" dirty="0"/>
              <a:t>When not pretending to be a class-oriented language, it embraces its prototype based object model</a:t>
            </a:r>
          </a:p>
          <a:p>
            <a:r>
              <a:rPr lang="en-US" dirty="0"/>
              <a:t>With OLOO, define shared </a:t>
            </a:r>
            <a:r>
              <a:rPr lang="en-US" dirty="0" err="1"/>
              <a:t>behaviours</a:t>
            </a:r>
            <a:r>
              <a:rPr lang="en-US" dirty="0"/>
              <a:t> on a prototype object, then use </a:t>
            </a:r>
            <a:r>
              <a:rPr lang="en-US" dirty="0" err="1"/>
              <a:t>Object.create</a:t>
            </a:r>
            <a:r>
              <a:rPr lang="en-US" dirty="0"/>
              <a:t> to create objects that delegate directly from object</a:t>
            </a:r>
          </a:p>
          <a:p>
            <a:pPr lvl="1"/>
            <a:r>
              <a:rPr lang="en-US" dirty="0"/>
              <a:t>No using constructors and their prototype properties</a:t>
            </a:r>
          </a:p>
          <a:p>
            <a:r>
              <a:rPr lang="en-US" dirty="0"/>
              <a:t>Process</a:t>
            </a:r>
          </a:p>
          <a:p>
            <a:pPr lvl="1"/>
            <a:r>
              <a:rPr lang="en-US" dirty="0"/>
              <a:t>Define default values on prototype</a:t>
            </a:r>
          </a:p>
          <a:p>
            <a:pPr lvl="1"/>
            <a:r>
              <a:rPr lang="en-US" dirty="0"/>
              <a:t>Shared methods defined on prototype</a:t>
            </a:r>
          </a:p>
          <a:p>
            <a:pPr lvl="1"/>
            <a:r>
              <a:rPr lang="en-US" dirty="0"/>
              <a:t>Optional </a:t>
            </a:r>
            <a:r>
              <a:rPr lang="en-US" dirty="0" err="1"/>
              <a:t>init</a:t>
            </a:r>
            <a:r>
              <a:rPr lang="en-US" dirty="0"/>
              <a:t> method to set states</a:t>
            </a:r>
          </a:p>
        </p:txBody>
      </p:sp>
      <p:pic>
        <p:nvPicPr>
          <p:cNvPr id="5" name="Picture 4">
            <a:extLst>
              <a:ext uri="{FF2B5EF4-FFF2-40B4-BE49-F238E27FC236}">
                <a16:creationId xmlns:a16="http://schemas.microsoft.com/office/drawing/2014/main" id="{DDE5823D-5F16-1A4E-8D12-7941937C5B35}"/>
              </a:ext>
            </a:extLst>
          </p:cNvPr>
          <p:cNvPicPr>
            <a:picLocks noChangeAspect="1"/>
          </p:cNvPicPr>
          <p:nvPr/>
        </p:nvPicPr>
        <p:blipFill>
          <a:blip r:embed="rId2"/>
          <a:stretch>
            <a:fillRect/>
          </a:stretch>
        </p:blipFill>
        <p:spPr>
          <a:xfrm>
            <a:off x="6535271" y="1443598"/>
            <a:ext cx="5389637" cy="4733365"/>
          </a:xfrm>
          <a:prstGeom prst="rect">
            <a:avLst/>
          </a:prstGeom>
        </p:spPr>
      </p:pic>
    </p:spTree>
    <p:extLst>
      <p:ext uri="{BB962C8B-B14F-4D97-AF65-F5344CB8AC3E}">
        <p14:creationId xmlns:p14="http://schemas.microsoft.com/office/powerpoint/2010/main" val="2235863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B342-FE06-AF43-9481-45CDEA13E8DF}"/>
              </a:ext>
            </a:extLst>
          </p:cNvPr>
          <p:cNvSpPr>
            <a:spLocks noGrp="1"/>
          </p:cNvSpPr>
          <p:nvPr>
            <p:ph type="title"/>
          </p:nvPr>
        </p:nvSpPr>
        <p:spPr/>
        <p:txBody>
          <a:bodyPr/>
          <a:lstStyle/>
          <a:p>
            <a:r>
              <a:rPr lang="en-US" dirty="0"/>
              <a:t>Additional reading comparing two approaches</a:t>
            </a:r>
          </a:p>
        </p:txBody>
      </p:sp>
      <p:sp>
        <p:nvSpPr>
          <p:cNvPr id="3" name="Content Placeholder 2">
            <a:extLst>
              <a:ext uri="{FF2B5EF4-FFF2-40B4-BE49-F238E27FC236}">
                <a16:creationId xmlns:a16="http://schemas.microsoft.com/office/drawing/2014/main" id="{65E43136-2DC4-7849-8171-D312A3B9B8F6}"/>
              </a:ext>
            </a:extLst>
          </p:cNvPr>
          <p:cNvSpPr>
            <a:spLocks noGrp="1"/>
          </p:cNvSpPr>
          <p:nvPr>
            <p:ph idx="1"/>
          </p:nvPr>
        </p:nvSpPr>
        <p:spPr/>
        <p:txBody>
          <a:bodyPr/>
          <a:lstStyle/>
          <a:p>
            <a:r>
              <a:rPr lang="en-US" dirty="0">
                <a:hlinkClick r:id="rId3"/>
              </a:rPr>
              <a:t>https://john-dugan.com/object-oriented-javascript-pattern-comparison/</a:t>
            </a:r>
            <a:endParaRPr lang="en-US" dirty="0"/>
          </a:p>
          <a:p>
            <a:r>
              <a:rPr lang="en-US" dirty="0">
                <a:hlinkClick r:id="rId4"/>
              </a:rPr>
              <a:t>https://medium.com/launch-school/javascript-design-patterns-building-a-mental-model-68c2d4356538</a:t>
            </a:r>
            <a:endParaRPr lang="en-US" dirty="0"/>
          </a:p>
          <a:p>
            <a:r>
              <a:rPr lang="en-US" dirty="0">
                <a:hlinkClick r:id="rId5"/>
              </a:rPr>
              <a:t>https://medium.com/@severinperez/javascript-weekly-fundamental-object-design-patterns-31453f68427f</a:t>
            </a:r>
            <a:endParaRPr lang="en-US" dirty="0"/>
          </a:p>
        </p:txBody>
      </p:sp>
    </p:spTree>
    <p:extLst>
      <p:ext uri="{BB962C8B-B14F-4D97-AF65-F5344CB8AC3E}">
        <p14:creationId xmlns:p14="http://schemas.microsoft.com/office/powerpoint/2010/main" val="3521957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CDD4-5AAC-6B42-8AFB-0F247FE98916}"/>
              </a:ext>
            </a:extLst>
          </p:cNvPr>
          <p:cNvSpPr>
            <a:spLocks noGrp="1"/>
          </p:cNvSpPr>
          <p:nvPr>
            <p:ph type="title"/>
          </p:nvPr>
        </p:nvSpPr>
        <p:spPr/>
        <p:txBody>
          <a:bodyPr>
            <a:normAutofit/>
          </a:bodyPr>
          <a:lstStyle/>
          <a:p>
            <a:r>
              <a:rPr lang="en-US" dirty="0"/>
              <a:t>More Methods on the Object Constructor</a:t>
            </a:r>
          </a:p>
        </p:txBody>
      </p:sp>
      <p:sp>
        <p:nvSpPr>
          <p:cNvPr id="3" name="Content Placeholder 2">
            <a:extLst>
              <a:ext uri="{FF2B5EF4-FFF2-40B4-BE49-F238E27FC236}">
                <a16:creationId xmlns:a16="http://schemas.microsoft.com/office/drawing/2014/main" id="{B6319156-5561-BA42-BB2B-F2B699368DBD}"/>
              </a:ext>
            </a:extLst>
          </p:cNvPr>
          <p:cNvSpPr>
            <a:spLocks noGrp="1"/>
          </p:cNvSpPr>
          <p:nvPr>
            <p:ph idx="1"/>
          </p:nvPr>
        </p:nvSpPr>
        <p:spPr>
          <a:xfrm>
            <a:off x="838200" y="1825625"/>
            <a:ext cx="5750169" cy="4351338"/>
          </a:xfrm>
        </p:spPr>
        <p:txBody>
          <a:bodyPr>
            <a:normAutofit fontScale="92500" lnSpcReduction="10000"/>
          </a:bodyPr>
          <a:lstStyle/>
          <a:p>
            <a:r>
              <a:rPr lang="en-US" dirty="0"/>
              <a:t>There are a few more methods on the Object constructor:</a:t>
            </a:r>
          </a:p>
          <a:p>
            <a:pPr lvl="1"/>
            <a:r>
              <a:rPr lang="en-US" dirty="0">
                <a:hlinkClick r:id="rId2"/>
              </a:rPr>
              <a:t>https://developer.mozilla.org/en-US/docs/Web/JavaScript/Reference/Global_Objects/Object</a:t>
            </a:r>
            <a:endParaRPr lang="en-US" dirty="0"/>
          </a:p>
          <a:p>
            <a:r>
              <a:rPr lang="en-US" dirty="0" err="1"/>
              <a:t>Object.create</a:t>
            </a:r>
            <a:r>
              <a:rPr lang="en-US" dirty="0"/>
              <a:t>, </a:t>
            </a:r>
            <a:r>
              <a:rPr lang="en-US" dirty="0" err="1"/>
              <a:t>Object.getPrototypeOf</a:t>
            </a:r>
            <a:endParaRPr lang="en-US" dirty="0"/>
          </a:p>
          <a:p>
            <a:pPr lvl="1"/>
            <a:r>
              <a:rPr lang="en-US" dirty="0"/>
              <a:t>Note the empty array is an object whose prototype object is the </a:t>
            </a:r>
            <a:r>
              <a:rPr lang="en-US" dirty="0" err="1"/>
              <a:t>Array.prototype</a:t>
            </a:r>
            <a:r>
              <a:rPr lang="en-US" dirty="0"/>
              <a:t> object</a:t>
            </a:r>
          </a:p>
          <a:p>
            <a:pPr lvl="1"/>
            <a:r>
              <a:rPr lang="en-US" dirty="0"/>
              <a:t>We can create a function and use </a:t>
            </a:r>
            <a:r>
              <a:rPr lang="en-US" dirty="0" err="1"/>
              <a:t>Object.create</a:t>
            </a:r>
            <a:r>
              <a:rPr lang="en-US" dirty="0"/>
              <a:t> to have the </a:t>
            </a:r>
            <a:r>
              <a:rPr lang="en-US" dirty="0" err="1"/>
              <a:t>NewArray.prototype</a:t>
            </a:r>
            <a:r>
              <a:rPr lang="en-US" dirty="0"/>
              <a:t> object inherit from </a:t>
            </a:r>
            <a:r>
              <a:rPr lang="en-US" dirty="0" err="1"/>
              <a:t>Array.prototype</a:t>
            </a:r>
            <a:endParaRPr lang="en-US" dirty="0"/>
          </a:p>
          <a:p>
            <a:endParaRPr lang="en-US" dirty="0"/>
          </a:p>
        </p:txBody>
      </p:sp>
      <p:pic>
        <p:nvPicPr>
          <p:cNvPr id="5" name="Picture 4">
            <a:extLst>
              <a:ext uri="{FF2B5EF4-FFF2-40B4-BE49-F238E27FC236}">
                <a16:creationId xmlns:a16="http://schemas.microsoft.com/office/drawing/2014/main" id="{0C5605FE-04A6-AE43-9316-BEFBA42327A9}"/>
              </a:ext>
            </a:extLst>
          </p:cNvPr>
          <p:cNvPicPr>
            <a:picLocks noChangeAspect="1"/>
          </p:cNvPicPr>
          <p:nvPr/>
        </p:nvPicPr>
        <p:blipFill>
          <a:blip r:embed="rId3"/>
          <a:stretch>
            <a:fillRect/>
          </a:stretch>
        </p:blipFill>
        <p:spPr>
          <a:xfrm>
            <a:off x="6588369" y="1825625"/>
            <a:ext cx="5285641" cy="943566"/>
          </a:xfrm>
          <a:prstGeom prst="rect">
            <a:avLst/>
          </a:prstGeom>
        </p:spPr>
      </p:pic>
      <p:pic>
        <p:nvPicPr>
          <p:cNvPr id="7" name="Picture 6">
            <a:extLst>
              <a:ext uri="{FF2B5EF4-FFF2-40B4-BE49-F238E27FC236}">
                <a16:creationId xmlns:a16="http://schemas.microsoft.com/office/drawing/2014/main" id="{9FD9B794-C3CE-4746-A8AE-D043E5E4B2BA}"/>
              </a:ext>
            </a:extLst>
          </p:cNvPr>
          <p:cNvPicPr>
            <a:picLocks noChangeAspect="1"/>
          </p:cNvPicPr>
          <p:nvPr/>
        </p:nvPicPr>
        <p:blipFill>
          <a:blip r:embed="rId4"/>
          <a:stretch>
            <a:fillRect/>
          </a:stretch>
        </p:blipFill>
        <p:spPr>
          <a:xfrm>
            <a:off x="6588369" y="3033718"/>
            <a:ext cx="3739775" cy="721711"/>
          </a:xfrm>
          <a:prstGeom prst="rect">
            <a:avLst/>
          </a:prstGeom>
        </p:spPr>
      </p:pic>
      <p:pic>
        <p:nvPicPr>
          <p:cNvPr id="9" name="Picture 8">
            <a:extLst>
              <a:ext uri="{FF2B5EF4-FFF2-40B4-BE49-F238E27FC236}">
                <a16:creationId xmlns:a16="http://schemas.microsoft.com/office/drawing/2014/main" id="{FE964DE5-D595-904E-B366-6B9F0BA261C2}"/>
              </a:ext>
            </a:extLst>
          </p:cNvPr>
          <p:cNvPicPr>
            <a:picLocks noChangeAspect="1"/>
          </p:cNvPicPr>
          <p:nvPr/>
        </p:nvPicPr>
        <p:blipFill>
          <a:blip r:embed="rId5"/>
          <a:stretch>
            <a:fillRect/>
          </a:stretch>
        </p:blipFill>
        <p:spPr>
          <a:xfrm>
            <a:off x="6588369" y="4019956"/>
            <a:ext cx="4543885" cy="1888475"/>
          </a:xfrm>
          <a:prstGeom prst="rect">
            <a:avLst/>
          </a:prstGeom>
        </p:spPr>
      </p:pic>
    </p:spTree>
    <p:extLst>
      <p:ext uri="{BB962C8B-B14F-4D97-AF65-F5344CB8AC3E}">
        <p14:creationId xmlns:p14="http://schemas.microsoft.com/office/powerpoint/2010/main" val="537748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05894-19D0-E448-BC97-18FA7742F36A}"/>
              </a:ext>
            </a:extLst>
          </p:cNvPr>
          <p:cNvSpPr>
            <a:spLocks noGrp="1"/>
          </p:cNvSpPr>
          <p:nvPr>
            <p:ph type="title"/>
          </p:nvPr>
        </p:nvSpPr>
        <p:spPr/>
        <p:txBody>
          <a:bodyPr/>
          <a:lstStyle/>
          <a:p>
            <a:r>
              <a:rPr lang="en-US" dirty="0"/>
              <a:t>More methods on Object</a:t>
            </a:r>
          </a:p>
        </p:txBody>
      </p:sp>
      <p:sp>
        <p:nvSpPr>
          <p:cNvPr id="3" name="Content Placeholder 2">
            <a:extLst>
              <a:ext uri="{FF2B5EF4-FFF2-40B4-BE49-F238E27FC236}">
                <a16:creationId xmlns:a16="http://schemas.microsoft.com/office/drawing/2014/main" id="{56EFE2F8-BF93-0B4A-8AA7-A9A76AAD9828}"/>
              </a:ext>
            </a:extLst>
          </p:cNvPr>
          <p:cNvSpPr>
            <a:spLocks noGrp="1"/>
          </p:cNvSpPr>
          <p:nvPr>
            <p:ph idx="1"/>
          </p:nvPr>
        </p:nvSpPr>
        <p:spPr>
          <a:xfrm>
            <a:off x="838200" y="1825625"/>
            <a:ext cx="5422694" cy="4351338"/>
          </a:xfrm>
        </p:spPr>
        <p:txBody>
          <a:bodyPr/>
          <a:lstStyle/>
          <a:p>
            <a:r>
              <a:rPr lang="en-US" dirty="0" err="1"/>
              <a:t>Object.defineProperties</a:t>
            </a:r>
            <a:endParaRPr lang="en-US" dirty="0"/>
          </a:p>
          <a:p>
            <a:pPr lvl="1"/>
            <a:r>
              <a:rPr lang="en-US" dirty="0"/>
              <a:t>Provide properties and values and set whether each property can be changed or not</a:t>
            </a:r>
          </a:p>
          <a:p>
            <a:pPr lvl="1"/>
            <a:r>
              <a:rPr lang="en-US" dirty="0"/>
              <a:t>Create property on object that’s read-only</a:t>
            </a:r>
          </a:p>
          <a:p>
            <a:pPr lvl="1"/>
            <a:r>
              <a:rPr lang="en-US" dirty="0"/>
              <a:t>Can create function that constructs new object with log method that’s read only</a:t>
            </a:r>
          </a:p>
          <a:p>
            <a:pPr lvl="1"/>
            <a:endParaRPr lang="en-US" dirty="0"/>
          </a:p>
        </p:txBody>
      </p:sp>
      <p:pic>
        <p:nvPicPr>
          <p:cNvPr id="5" name="Picture 4">
            <a:extLst>
              <a:ext uri="{FF2B5EF4-FFF2-40B4-BE49-F238E27FC236}">
                <a16:creationId xmlns:a16="http://schemas.microsoft.com/office/drawing/2014/main" id="{C544A913-ADE1-1845-B9DA-240B47F00E1B}"/>
              </a:ext>
            </a:extLst>
          </p:cNvPr>
          <p:cNvPicPr>
            <a:picLocks noChangeAspect="1"/>
          </p:cNvPicPr>
          <p:nvPr/>
        </p:nvPicPr>
        <p:blipFill>
          <a:blip r:embed="rId2"/>
          <a:stretch>
            <a:fillRect/>
          </a:stretch>
        </p:blipFill>
        <p:spPr>
          <a:xfrm>
            <a:off x="7033846" y="1690688"/>
            <a:ext cx="3241920" cy="2972462"/>
          </a:xfrm>
          <a:prstGeom prst="rect">
            <a:avLst/>
          </a:prstGeom>
        </p:spPr>
      </p:pic>
      <p:pic>
        <p:nvPicPr>
          <p:cNvPr id="7" name="Picture 6">
            <a:extLst>
              <a:ext uri="{FF2B5EF4-FFF2-40B4-BE49-F238E27FC236}">
                <a16:creationId xmlns:a16="http://schemas.microsoft.com/office/drawing/2014/main" id="{C3BBD823-9F7B-584D-885E-B6C490882578}"/>
              </a:ext>
            </a:extLst>
          </p:cNvPr>
          <p:cNvPicPr>
            <a:picLocks noChangeAspect="1"/>
          </p:cNvPicPr>
          <p:nvPr/>
        </p:nvPicPr>
        <p:blipFill>
          <a:blip r:embed="rId3"/>
          <a:stretch>
            <a:fillRect/>
          </a:stretch>
        </p:blipFill>
        <p:spPr>
          <a:xfrm>
            <a:off x="6236677" y="4798087"/>
            <a:ext cx="4039089" cy="1528096"/>
          </a:xfrm>
          <a:prstGeom prst="rect">
            <a:avLst/>
          </a:prstGeom>
        </p:spPr>
      </p:pic>
      <p:pic>
        <p:nvPicPr>
          <p:cNvPr id="9" name="Picture 8">
            <a:extLst>
              <a:ext uri="{FF2B5EF4-FFF2-40B4-BE49-F238E27FC236}">
                <a16:creationId xmlns:a16="http://schemas.microsoft.com/office/drawing/2014/main" id="{01CFD703-0564-4741-8AE3-5E0DDBC1D4E2}"/>
              </a:ext>
            </a:extLst>
          </p:cNvPr>
          <p:cNvPicPr>
            <a:picLocks noChangeAspect="1"/>
          </p:cNvPicPr>
          <p:nvPr/>
        </p:nvPicPr>
        <p:blipFill>
          <a:blip r:embed="rId4"/>
          <a:stretch>
            <a:fillRect/>
          </a:stretch>
        </p:blipFill>
        <p:spPr>
          <a:xfrm>
            <a:off x="1489368" y="5164015"/>
            <a:ext cx="3175439" cy="1518138"/>
          </a:xfrm>
          <a:prstGeom prst="rect">
            <a:avLst/>
          </a:prstGeom>
        </p:spPr>
      </p:pic>
    </p:spTree>
    <p:extLst>
      <p:ext uri="{BB962C8B-B14F-4D97-AF65-F5344CB8AC3E}">
        <p14:creationId xmlns:p14="http://schemas.microsoft.com/office/powerpoint/2010/main" val="4246110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3128-899F-6C4D-8991-F348A0F43B9D}"/>
              </a:ext>
            </a:extLst>
          </p:cNvPr>
          <p:cNvSpPr>
            <a:spLocks noGrp="1"/>
          </p:cNvSpPr>
          <p:nvPr>
            <p:ph type="title"/>
          </p:nvPr>
        </p:nvSpPr>
        <p:spPr/>
        <p:txBody>
          <a:bodyPr/>
          <a:lstStyle/>
          <a:p>
            <a:r>
              <a:rPr lang="en-US" dirty="0"/>
              <a:t>More methods on the Object (3)</a:t>
            </a:r>
          </a:p>
        </p:txBody>
      </p:sp>
      <p:sp>
        <p:nvSpPr>
          <p:cNvPr id="3" name="Content Placeholder 2">
            <a:extLst>
              <a:ext uri="{FF2B5EF4-FFF2-40B4-BE49-F238E27FC236}">
                <a16:creationId xmlns:a16="http://schemas.microsoft.com/office/drawing/2014/main" id="{2C850A37-1931-A242-BD07-8552E1697F9D}"/>
              </a:ext>
            </a:extLst>
          </p:cNvPr>
          <p:cNvSpPr>
            <a:spLocks noGrp="1"/>
          </p:cNvSpPr>
          <p:nvPr>
            <p:ph idx="1"/>
          </p:nvPr>
        </p:nvSpPr>
        <p:spPr>
          <a:xfrm>
            <a:off x="838200" y="1825625"/>
            <a:ext cx="5539154" cy="4351338"/>
          </a:xfrm>
        </p:spPr>
        <p:txBody>
          <a:bodyPr>
            <a:normAutofit lnSpcReduction="10000"/>
          </a:bodyPr>
          <a:lstStyle/>
          <a:p>
            <a:r>
              <a:rPr lang="en-US" dirty="0" err="1"/>
              <a:t>Object.freeze</a:t>
            </a:r>
            <a:endParaRPr lang="en-US" dirty="0"/>
          </a:p>
          <a:p>
            <a:pPr lvl="1"/>
            <a:r>
              <a:rPr lang="en-US" dirty="0"/>
              <a:t>If the object should have properties that are all immutable, use this to prevent any change about an object</a:t>
            </a:r>
          </a:p>
          <a:p>
            <a:pPr lvl="1"/>
            <a:r>
              <a:rPr lang="en-US" dirty="0"/>
              <a:t>Note for property values that are objects, references to objects are frozen</a:t>
            </a:r>
          </a:p>
          <a:p>
            <a:pPr lvl="1"/>
            <a:r>
              <a:rPr lang="en-US" dirty="0"/>
              <a:t>But the frozen references can still be used to mutate the objects</a:t>
            </a:r>
          </a:p>
          <a:p>
            <a:pPr lvl="1"/>
            <a:r>
              <a:rPr lang="en-US" dirty="0"/>
              <a:t>As a result, all primitive values can’t be mutated, but arrays and objects can</a:t>
            </a:r>
          </a:p>
          <a:p>
            <a:pPr lvl="1"/>
            <a:r>
              <a:rPr lang="en-US" dirty="0"/>
              <a:t>But functions are frozen</a:t>
            </a:r>
          </a:p>
        </p:txBody>
      </p:sp>
      <p:pic>
        <p:nvPicPr>
          <p:cNvPr id="5" name="Picture 4">
            <a:extLst>
              <a:ext uri="{FF2B5EF4-FFF2-40B4-BE49-F238E27FC236}">
                <a16:creationId xmlns:a16="http://schemas.microsoft.com/office/drawing/2014/main" id="{48089D7E-10AF-4F4A-A7C8-97A6566F838C}"/>
              </a:ext>
            </a:extLst>
          </p:cNvPr>
          <p:cNvPicPr>
            <a:picLocks noChangeAspect="1"/>
          </p:cNvPicPr>
          <p:nvPr/>
        </p:nvPicPr>
        <p:blipFill>
          <a:blip r:embed="rId2"/>
          <a:stretch>
            <a:fillRect/>
          </a:stretch>
        </p:blipFill>
        <p:spPr>
          <a:xfrm>
            <a:off x="6797159" y="1461782"/>
            <a:ext cx="4354905" cy="5079023"/>
          </a:xfrm>
          <a:prstGeom prst="rect">
            <a:avLst/>
          </a:prstGeom>
        </p:spPr>
      </p:pic>
    </p:spTree>
    <p:extLst>
      <p:ext uri="{BB962C8B-B14F-4D97-AF65-F5344CB8AC3E}">
        <p14:creationId xmlns:p14="http://schemas.microsoft.com/office/powerpoint/2010/main" val="705902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BE545-E334-9742-BF83-CCCA2F4C178A}"/>
              </a:ext>
            </a:extLst>
          </p:cNvPr>
          <p:cNvSpPr>
            <a:spLocks noGrp="1"/>
          </p:cNvSpPr>
          <p:nvPr>
            <p:ph type="title"/>
          </p:nvPr>
        </p:nvSpPr>
        <p:spPr/>
        <p:txBody>
          <a:bodyPr/>
          <a:lstStyle/>
          <a:p>
            <a:r>
              <a:rPr lang="en-US" dirty="0"/>
              <a:t>Doug Crockford lecture on JS</a:t>
            </a:r>
          </a:p>
        </p:txBody>
      </p:sp>
      <p:sp>
        <p:nvSpPr>
          <p:cNvPr id="3" name="Content Placeholder 2">
            <a:extLst>
              <a:ext uri="{FF2B5EF4-FFF2-40B4-BE49-F238E27FC236}">
                <a16:creationId xmlns:a16="http://schemas.microsoft.com/office/drawing/2014/main" id="{5FC4AD85-13F7-0840-8FFC-BF0383D25CB7}"/>
              </a:ext>
            </a:extLst>
          </p:cNvPr>
          <p:cNvSpPr>
            <a:spLocks noGrp="1"/>
          </p:cNvSpPr>
          <p:nvPr>
            <p:ph idx="1"/>
          </p:nvPr>
        </p:nvSpPr>
        <p:spPr/>
        <p:txBody>
          <a:bodyPr/>
          <a:lstStyle/>
          <a:p>
            <a:r>
              <a:rPr lang="en-US" dirty="0">
                <a:hlinkClick r:id="rId2"/>
              </a:rPr>
              <a:t>https://www.youtube.com/watch?v=hQVTIJBZook&amp;t=22m</a:t>
            </a:r>
            <a:endParaRPr lang="en-US" dirty="0"/>
          </a:p>
          <a:p>
            <a:endParaRPr lang="en-US" dirty="0"/>
          </a:p>
        </p:txBody>
      </p:sp>
    </p:spTree>
    <p:extLst>
      <p:ext uri="{BB962C8B-B14F-4D97-AF65-F5344CB8AC3E}">
        <p14:creationId xmlns:p14="http://schemas.microsoft.com/office/powerpoint/2010/main" val="1361129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AFB9-3405-6E45-9502-CC02CADFE17A}"/>
              </a:ext>
            </a:extLst>
          </p:cNvPr>
          <p:cNvSpPr>
            <a:spLocks noGrp="1"/>
          </p:cNvSpPr>
          <p:nvPr>
            <p:ph type="title"/>
          </p:nvPr>
        </p:nvSpPr>
        <p:spPr/>
        <p:txBody>
          <a:bodyPr/>
          <a:lstStyle/>
          <a:p>
            <a:r>
              <a:rPr lang="en-US" b="1" dirty="0"/>
              <a:t>Object Creation Patterns </a:t>
            </a:r>
            <a:r>
              <a:rPr lang="en-US" b="1"/>
              <a:t>- Ancestors</a:t>
            </a:r>
            <a:endParaRPr lang="en-US" dirty="0"/>
          </a:p>
        </p:txBody>
      </p:sp>
      <p:sp>
        <p:nvSpPr>
          <p:cNvPr id="3" name="Content Placeholder 2">
            <a:extLst>
              <a:ext uri="{FF2B5EF4-FFF2-40B4-BE49-F238E27FC236}">
                <a16:creationId xmlns:a16="http://schemas.microsoft.com/office/drawing/2014/main" id="{6BF30A42-AC67-8641-A678-26A6D856490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44299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67AC-5FAD-5244-8774-76DCC3FDF5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6343D0-BE37-004F-8B1D-8ED75019F75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33901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058C4-AF3D-CD46-B16C-20E6F33EB5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10FE39-C274-C141-82E4-7C0C5BDB047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6992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FD0B-5F84-1E4F-BB3D-EDC21B33273B}"/>
              </a:ext>
            </a:extLst>
          </p:cNvPr>
          <p:cNvSpPr>
            <a:spLocks noGrp="1"/>
          </p:cNvSpPr>
          <p:nvPr>
            <p:ph type="title"/>
          </p:nvPr>
        </p:nvSpPr>
        <p:spPr/>
        <p:txBody>
          <a:bodyPr/>
          <a:lstStyle/>
          <a:p>
            <a:r>
              <a:rPr lang="en-US" dirty="0"/>
              <a:t>Object playground: illustration of polymorphism</a:t>
            </a:r>
          </a:p>
        </p:txBody>
      </p:sp>
      <p:sp>
        <p:nvSpPr>
          <p:cNvPr id="3" name="Content Placeholder 2">
            <a:extLst>
              <a:ext uri="{FF2B5EF4-FFF2-40B4-BE49-F238E27FC236}">
                <a16:creationId xmlns:a16="http://schemas.microsoft.com/office/drawing/2014/main" id="{D2219B8F-C4E2-5243-9134-6E87049AA106}"/>
              </a:ext>
            </a:extLst>
          </p:cNvPr>
          <p:cNvSpPr>
            <a:spLocks noGrp="1"/>
          </p:cNvSpPr>
          <p:nvPr>
            <p:ph idx="1"/>
          </p:nvPr>
        </p:nvSpPr>
        <p:spPr>
          <a:xfrm>
            <a:off x="838200" y="1825625"/>
            <a:ext cx="3688080" cy="4351338"/>
          </a:xfrm>
        </p:spPr>
        <p:txBody>
          <a:bodyPr/>
          <a:lstStyle/>
          <a:p>
            <a:r>
              <a:rPr lang="en-US" dirty="0"/>
              <a:t>This is how one can specify the object getting called</a:t>
            </a:r>
          </a:p>
          <a:p>
            <a:pPr lvl="1"/>
            <a:r>
              <a:rPr lang="en-US" dirty="0"/>
              <a:t>Instead of `</a:t>
            </a:r>
            <a:r>
              <a:rPr lang="en-US" dirty="0" err="1"/>
              <a:t>answer.get</a:t>
            </a:r>
            <a:r>
              <a:rPr lang="en-US" dirty="0"/>
              <a:t>()`, it becomes `</a:t>
            </a:r>
            <a:r>
              <a:rPr lang="en-US" dirty="0" err="1"/>
              <a:t>answer.get.call</a:t>
            </a:r>
            <a:r>
              <a:rPr lang="en-US" dirty="0"/>
              <a:t>(this)`</a:t>
            </a:r>
          </a:p>
        </p:txBody>
      </p:sp>
      <p:pic>
        <p:nvPicPr>
          <p:cNvPr id="13" name="Picture 12">
            <a:extLst>
              <a:ext uri="{FF2B5EF4-FFF2-40B4-BE49-F238E27FC236}">
                <a16:creationId xmlns:a16="http://schemas.microsoft.com/office/drawing/2014/main" id="{EED5E7A1-E3D7-994D-A419-CFF41224751C}"/>
              </a:ext>
            </a:extLst>
          </p:cNvPr>
          <p:cNvPicPr>
            <a:picLocks noChangeAspect="1"/>
          </p:cNvPicPr>
          <p:nvPr/>
        </p:nvPicPr>
        <p:blipFill>
          <a:blip r:embed="rId2"/>
          <a:stretch>
            <a:fillRect/>
          </a:stretch>
        </p:blipFill>
        <p:spPr>
          <a:xfrm>
            <a:off x="4268594" y="1825625"/>
            <a:ext cx="7390006" cy="3679190"/>
          </a:xfrm>
          <a:prstGeom prst="rect">
            <a:avLst/>
          </a:prstGeom>
        </p:spPr>
      </p:pic>
    </p:spTree>
    <p:extLst>
      <p:ext uri="{BB962C8B-B14F-4D97-AF65-F5344CB8AC3E}">
        <p14:creationId xmlns:p14="http://schemas.microsoft.com/office/powerpoint/2010/main" val="2218955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42A26-8EA6-6442-B05D-F5D7357BCBDE}"/>
              </a:ext>
            </a:extLst>
          </p:cNvPr>
          <p:cNvSpPr>
            <a:spLocks noGrp="1"/>
          </p:cNvSpPr>
          <p:nvPr>
            <p:ph type="title"/>
          </p:nvPr>
        </p:nvSpPr>
        <p:spPr/>
        <p:txBody>
          <a:bodyPr/>
          <a:lstStyle/>
          <a:p>
            <a:r>
              <a:rPr lang="en-US" dirty="0"/>
              <a:t>Object playground: prototypal inheritance</a:t>
            </a:r>
          </a:p>
        </p:txBody>
      </p:sp>
      <p:sp>
        <p:nvSpPr>
          <p:cNvPr id="3" name="Content Placeholder 2">
            <a:extLst>
              <a:ext uri="{FF2B5EF4-FFF2-40B4-BE49-F238E27FC236}">
                <a16:creationId xmlns:a16="http://schemas.microsoft.com/office/drawing/2014/main" id="{CD2E50A6-3FB2-3046-B6F5-2C039CAB4F07}"/>
              </a:ext>
            </a:extLst>
          </p:cNvPr>
          <p:cNvSpPr>
            <a:spLocks noGrp="1"/>
          </p:cNvSpPr>
          <p:nvPr>
            <p:ph idx="1"/>
          </p:nvPr>
        </p:nvSpPr>
        <p:spPr>
          <a:xfrm>
            <a:off x="838200" y="1825625"/>
            <a:ext cx="3611880" cy="1207135"/>
          </a:xfrm>
        </p:spPr>
        <p:txBody>
          <a:bodyPr>
            <a:normAutofit fontScale="77500" lnSpcReduction="20000"/>
          </a:bodyPr>
          <a:lstStyle/>
          <a:p>
            <a:r>
              <a:rPr lang="en-US" dirty="0"/>
              <a:t>How to use the constructor method to hide private data and initialize it for each new instance</a:t>
            </a:r>
          </a:p>
          <a:p>
            <a:endParaRPr lang="en-US" dirty="0"/>
          </a:p>
        </p:txBody>
      </p:sp>
      <p:pic>
        <p:nvPicPr>
          <p:cNvPr id="5" name="Picture 4">
            <a:extLst>
              <a:ext uri="{FF2B5EF4-FFF2-40B4-BE49-F238E27FC236}">
                <a16:creationId xmlns:a16="http://schemas.microsoft.com/office/drawing/2014/main" id="{B5076E22-03AD-B349-908F-E630FC417595}"/>
              </a:ext>
            </a:extLst>
          </p:cNvPr>
          <p:cNvPicPr>
            <a:picLocks noChangeAspect="1"/>
          </p:cNvPicPr>
          <p:nvPr/>
        </p:nvPicPr>
        <p:blipFill>
          <a:blip r:embed="rId2"/>
          <a:stretch>
            <a:fillRect/>
          </a:stretch>
        </p:blipFill>
        <p:spPr>
          <a:xfrm>
            <a:off x="4809462" y="1825625"/>
            <a:ext cx="6831358" cy="3540760"/>
          </a:xfrm>
          <a:prstGeom prst="rect">
            <a:avLst/>
          </a:prstGeom>
        </p:spPr>
      </p:pic>
      <p:pic>
        <p:nvPicPr>
          <p:cNvPr id="7" name="Picture 6">
            <a:extLst>
              <a:ext uri="{FF2B5EF4-FFF2-40B4-BE49-F238E27FC236}">
                <a16:creationId xmlns:a16="http://schemas.microsoft.com/office/drawing/2014/main" id="{768B34E8-A06E-654B-B37E-BE40F77DA034}"/>
              </a:ext>
            </a:extLst>
          </p:cNvPr>
          <p:cNvPicPr>
            <a:picLocks noChangeAspect="1"/>
          </p:cNvPicPr>
          <p:nvPr/>
        </p:nvPicPr>
        <p:blipFill>
          <a:blip r:embed="rId3"/>
          <a:stretch>
            <a:fillRect/>
          </a:stretch>
        </p:blipFill>
        <p:spPr>
          <a:xfrm>
            <a:off x="514350" y="3388360"/>
            <a:ext cx="4259580" cy="2903534"/>
          </a:xfrm>
          <a:prstGeom prst="rect">
            <a:avLst/>
          </a:prstGeom>
        </p:spPr>
      </p:pic>
    </p:spTree>
    <p:extLst>
      <p:ext uri="{BB962C8B-B14F-4D97-AF65-F5344CB8AC3E}">
        <p14:creationId xmlns:p14="http://schemas.microsoft.com/office/powerpoint/2010/main" val="3446711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7E19-8A2E-AB47-BB96-46F6B4611ADD}"/>
              </a:ext>
            </a:extLst>
          </p:cNvPr>
          <p:cNvSpPr>
            <a:spLocks noGrp="1"/>
          </p:cNvSpPr>
          <p:nvPr>
            <p:ph type="title"/>
          </p:nvPr>
        </p:nvSpPr>
        <p:spPr/>
        <p:txBody>
          <a:bodyPr/>
          <a:lstStyle/>
          <a:p>
            <a:r>
              <a:rPr lang="en-US" dirty="0"/>
              <a:t>Object playground: classical model</a:t>
            </a:r>
          </a:p>
        </p:txBody>
      </p:sp>
      <p:sp>
        <p:nvSpPr>
          <p:cNvPr id="3" name="Content Placeholder 2">
            <a:extLst>
              <a:ext uri="{FF2B5EF4-FFF2-40B4-BE49-F238E27FC236}">
                <a16:creationId xmlns:a16="http://schemas.microsoft.com/office/drawing/2014/main" id="{911FAC59-5D95-ED46-AF86-0977289E016C}"/>
              </a:ext>
            </a:extLst>
          </p:cNvPr>
          <p:cNvSpPr>
            <a:spLocks noGrp="1"/>
          </p:cNvSpPr>
          <p:nvPr>
            <p:ph idx="1"/>
          </p:nvPr>
        </p:nvSpPr>
        <p:spPr>
          <a:xfrm>
            <a:off x="838200" y="1825625"/>
            <a:ext cx="4526280" cy="2392363"/>
          </a:xfrm>
        </p:spPr>
        <p:txBody>
          <a:bodyPr>
            <a:normAutofit fontScale="47500" lnSpcReduction="20000"/>
          </a:bodyPr>
          <a:lstStyle/>
          <a:p>
            <a:r>
              <a:rPr lang="en-US" dirty="0"/>
              <a:t>It’s important to understand what happens when a function is created in JS</a:t>
            </a:r>
          </a:p>
          <a:p>
            <a:pPr lvl="1"/>
            <a:r>
              <a:rPr lang="en-US" dirty="0"/>
              <a:t>A function has three properties: name, length, and prototype</a:t>
            </a:r>
          </a:p>
          <a:p>
            <a:pPr lvl="1"/>
            <a:r>
              <a:rPr lang="en-US" dirty="0"/>
              <a:t>What is prototype? </a:t>
            </a:r>
          </a:p>
          <a:p>
            <a:pPr lvl="2"/>
            <a:r>
              <a:rPr lang="en-US" dirty="0"/>
              <a:t>It’s another object (</a:t>
            </a:r>
            <a:r>
              <a:rPr lang="en-US" dirty="0" err="1"/>
              <a:t>fn.prototype</a:t>
            </a:r>
            <a:r>
              <a:rPr lang="en-US" dirty="0"/>
              <a:t>) that’s separate from the current object</a:t>
            </a:r>
          </a:p>
          <a:p>
            <a:pPr lvl="2"/>
            <a:r>
              <a:rPr lang="en-US" dirty="0"/>
              <a:t>Its constructor points back to the current function</a:t>
            </a:r>
          </a:p>
          <a:p>
            <a:pPr lvl="2"/>
            <a:r>
              <a:rPr lang="en-US" dirty="0"/>
              <a:t>Every time a function is defined, a constructor is created with a do-nothing class</a:t>
            </a:r>
          </a:p>
          <a:p>
            <a:r>
              <a:rPr lang="en-US" dirty="0"/>
              <a:t>When we create the function Foo(), an object </a:t>
            </a:r>
            <a:r>
              <a:rPr lang="en-US" dirty="0" err="1"/>
              <a:t>Foo.prototype</a:t>
            </a:r>
            <a:r>
              <a:rPr lang="en-US" dirty="0"/>
              <a:t> is automatically created</a:t>
            </a:r>
          </a:p>
          <a:p>
            <a:pPr lvl="1"/>
            <a:r>
              <a:rPr lang="en-US" dirty="0"/>
              <a:t>We want to define new methods on the prototype and not on the function itself, so that new instances inherit the methods defined on the prototype, since methods added to the object can not be inherited</a:t>
            </a:r>
          </a:p>
          <a:p>
            <a:pPr lvl="1"/>
            <a:endParaRPr lang="en-US" dirty="0"/>
          </a:p>
        </p:txBody>
      </p:sp>
      <p:pic>
        <p:nvPicPr>
          <p:cNvPr id="5" name="Picture 4">
            <a:extLst>
              <a:ext uri="{FF2B5EF4-FFF2-40B4-BE49-F238E27FC236}">
                <a16:creationId xmlns:a16="http://schemas.microsoft.com/office/drawing/2014/main" id="{BAE43CC2-57E8-2246-965B-E831297E78AF}"/>
              </a:ext>
            </a:extLst>
          </p:cNvPr>
          <p:cNvPicPr>
            <a:picLocks noChangeAspect="1"/>
          </p:cNvPicPr>
          <p:nvPr/>
        </p:nvPicPr>
        <p:blipFill>
          <a:blip r:embed="rId2"/>
          <a:stretch>
            <a:fillRect/>
          </a:stretch>
        </p:blipFill>
        <p:spPr>
          <a:xfrm>
            <a:off x="949960" y="4578969"/>
            <a:ext cx="2966720" cy="1833470"/>
          </a:xfrm>
          <a:prstGeom prst="rect">
            <a:avLst/>
          </a:prstGeom>
        </p:spPr>
      </p:pic>
      <p:pic>
        <p:nvPicPr>
          <p:cNvPr id="7" name="Picture 6">
            <a:extLst>
              <a:ext uri="{FF2B5EF4-FFF2-40B4-BE49-F238E27FC236}">
                <a16:creationId xmlns:a16="http://schemas.microsoft.com/office/drawing/2014/main" id="{100D0D5A-A38A-6448-8FB2-518F3E3AF0CB}"/>
              </a:ext>
            </a:extLst>
          </p:cNvPr>
          <p:cNvPicPr>
            <a:picLocks noChangeAspect="1"/>
          </p:cNvPicPr>
          <p:nvPr/>
        </p:nvPicPr>
        <p:blipFill>
          <a:blip r:embed="rId3"/>
          <a:stretch>
            <a:fillRect/>
          </a:stretch>
        </p:blipFill>
        <p:spPr>
          <a:xfrm>
            <a:off x="5527602" y="2466658"/>
            <a:ext cx="6310068" cy="3502660"/>
          </a:xfrm>
          <a:prstGeom prst="rect">
            <a:avLst/>
          </a:prstGeom>
        </p:spPr>
      </p:pic>
    </p:spTree>
    <p:extLst>
      <p:ext uri="{BB962C8B-B14F-4D97-AF65-F5344CB8AC3E}">
        <p14:creationId xmlns:p14="http://schemas.microsoft.com/office/powerpoint/2010/main" val="62339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641D6-5841-6A43-99C8-EDB55FBC3F13}"/>
              </a:ext>
            </a:extLst>
          </p:cNvPr>
          <p:cNvSpPr>
            <a:spLocks noGrp="1"/>
          </p:cNvSpPr>
          <p:nvPr>
            <p:ph type="title"/>
          </p:nvPr>
        </p:nvSpPr>
        <p:spPr/>
        <p:txBody>
          <a:bodyPr/>
          <a:lstStyle/>
          <a:p>
            <a:r>
              <a:rPr lang="en-US" dirty="0"/>
              <a:t>Object playground: side by side comparison of two approaches in code</a:t>
            </a:r>
          </a:p>
        </p:txBody>
      </p:sp>
      <p:pic>
        <p:nvPicPr>
          <p:cNvPr id="5" name="Content Placeholder 4">
            <a:extLst>
              <a:ext uri="{FF2B5EF4-FFF2-40B4-BE49-F238E27FC236}">
                <a16:creationId xmlns:a16="http://schemas.microsoft.com/office/drawing/2014/main" id="{9B286F8E-CFFF-3945-AB27-6A600E6C5967}"/>
              </a:ext>
            </a:extLst>
          </p:cNvPr>
          <p:cNvPicPr>
            <a:picLocks noGrp="1" noChangeAspect="1"/>
          </p:cNvPicPr>
          <p:nvPr>
            <p:ph idx="1"/>
          </p:nvPr>
        </p:nvPicPr>
        <p:blipFill>
          <a:blip r:embed="rId2"/>
          <a:stretch>
            <a:fillRect/>
          </a:stretch>
        </p:blipFill>
        <p:spPr>
          <a:xfrm>
            <a:off x="1991172" y="1840865"/>
            <a:ext cx="7874375" cy="4351338"/>
          </a:xfrm>
        </p:spPr>
      </p:pic>
    </p:spTree>
    <p:extLst>
      <p:ext uri="{BB962C8B-B14F-4D97-AF65-F5344CB8AC3E}">
        <p14:creationId xmlns:p14="http://schemas.microsoft.com/office/powerpoint/2010/main" val="3827665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CC15-9F2D-FE49-B4BF-1834B195A001}"/>
              </a:ext>
            </a:extLst>
          </p:cNvPr>
          <p:cNvSpPr>
            <a:spLocks noGrp="1"/>
          </p:cNvSpPr>
          <p:nvPr>
            <p:ph type="title"/>
          </p:nvPr>
        </p:nvSpPr>
        <p:spPr/>
        <p:txBody>
          <a:bodyPr/>
          <a:lstStyle/>
          <a:p>
            <a:r>
              <a:rPr lang="en-US" dirty="0"/>
              <a:t>Object playground: the new class syntax</a:t>
            </a:r>
          </a:p>
        </p:txBody>
      </p:sp>
      <p:pic>
        <p:nvPicPr>
          <p:cNvPr id="5" name="Content Placeholder 4">
            <a:extLst>
              <a:ext uri="{FF2B5EF4-FFF2-40B4-BE49-F238E27FC236}">
                <a16:creationId xmlns:a16="http://schemas.microsoft.com/office/drawing/2014/main" id="{DBE76B97-1B34-0B49-BA58-471FD57C49DD}"/>
              </a:ext>
            </a:extLst>
          </p:cNvPr>
          <p:cNvPicPr>
            <a:picLocks noGrp="1" noChangeAspect="1"/>
          </p:cNvPicPr>
          <p:nvPr>
            <p:ph idx="1"/>
          </p:nvPr>
        </p:nvPicPr>
        <p:blipFill>
          <a:blip r:embed="rId2"/>
          <a:stretch>
            <a:fillRect/>
          </a:stretch>
        </p:blipFill>
        <p:spPr>
          <a:xfrm>
            <a:off x="943837" y="1587085"/>
            <a:ext cx="4516059" cy="2481509"/>
          </a:xfrm>
        </p:spPr>
      </p:pic>
      <p:pic>
        <p:nvPicPr>
          <p:cNvPr id="7" name="Picture 6">
            <a:extLst>
              <a:ext uri="{FF2B5EF4-FFF2-40B4-BE49-F238E27FC236}">
                <a16:creationId xmlns:a16="http://schemas.microsoft.com/office/drawing/2014/main" id="{01347EF5-971D-1B4E-857F-EBC68A8E08D8}"/>
              </a:ext>
            </a:extLst>
          </p:cNvPr>
          <p:cNvPicPr>
            <a:picLocks noChangeAspect="1"/>
          </p:cNvPicPr>
          <p:nvPr/>
        </p:nvPicPr>
        <p:blipFill>
          <a:blip r:embed="rId3"/>
          <a:stretch>
            <a:fillRect/>
          </a:stretch>
        </p:blipFill>
        <p:spPr>
          <a:xfrm>
            <a:off x="5459896" y="2203685"/>
            <a:ext cx="6679095" cy="3729817"/>
          </a:xfrm>
          <a:prstGeom prst="rect">
            <a:avLst/>
          </a:prstGeom>
        </p:spPr>
      </p:pic>
    </p:spTree>
    <p:extLst>
      <p:ext uri="{BB962C8B-B14F-4D97-AF65-F5344CB8AC3E}">
        <p14:creationId xmlns:p14="http://schemas.microsoft.com/office/powerpoint/2010/main" val="1271595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28510</TotalTime>
  <Words>3370</Words>
  <Application>Microsoft Macintosh PowerPoint</Application>
  <PresentationFormat>Widescreen</PresentationFormat>
  <Paragraphs>272</Paragraphs>
  <Slides>48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LS 225 – 5. Object Creation Patterns</vt:lpstr>
      <vt:lpstr>Assignments</vt:lpstr>
      <vt:lpstr>Intro</vt:lpstr>
      <vt:lpstr>Object playground: illustration of inheritance</vt:lpstr>
      <vt:lpstr>Object playground: illustration of polymorphism</vt:lpstr>
      <vt:lpstr>Object playground: prototypal inheritance</vt:lpstr>
      <vt:lpstr>Object playground: classical model</vt:lpstr>
      <vt:lpstr>Object playground: side by side comparison of two approaches in code</vt:lpstr>
      <vt:lpstr>Object playground: the new class syntax</vt:lpstr>
      <vt:lpstr>Factory functions</vt:lpstr>
      <vt:lpstr>Additional notes on `let` since update</vt:lpstr>
      <vt:lpstr>Practice: create objects with factory function</vt:lpstr>
      <vt:lpstr>Notes on using the factory function</vt:lpstr>
      <vt:lpstr>Constructor pattern</vt:lpstr>
      <vt:lpstr>Constructor pattern -&gt; when constructor doesn’t explicitly return an object</vt:lpstr>
      <vt:lpstr>Practice: constructor functions</vt:lpstr>
      <vt:lpstr>Objects and prototypes</vt:lpstr>
      <vt:lpstr>Prototype chain and Object.prototype Object</vt:lpstr>
      <vt:lpstr>Prototype chain: problems</vt:lpstr>
      <vt:lpstr>Prototypal Inheritance and Behavior Delegation</vt:lpstr>
      <vt:lpstr>Prototypal inheritance &amp; behavior delegation</vt:lpstr>
      <vt:lpstr>Prototypal inheritance</vt:lpstr>
      <vt:lpstr>Overriding default behaviour</vt:lpstr>
      <vt:lpstr>Prototypal inheritance</vt:lpstr>
      <vt:lpstr>Problems: Object prototypes</vt:lpstr>
      <vt:lpstr>Practice probs: prototypes/prototypal inheritance</vt:lpstr>
      <vt:lpstr>Function Prototypes and Object Prototypes</vt:lpstr>
      <vt:lpstr>Function Prototypes and Object Prototypes 2</vt:lpstr>
      <vt:lpstr>Function Prototypes and Object Prototypes 3</vt:lpstr>
      <vt:lpstr>Constructors, Prototypes, and the Prototype Chain</vt:lpstr>
      <vt:lpstr>Establishing the prototypal chain 1</vt:lpstr>
      <vt:lpstr>Establishing the prototypal chain 2</vt:lpstr>
      <vt:lpstr>Prototypal inheritance</vt:lpstr>
      <vt:lpstr>More example of prototypal inheritance</vt:lpstr>
      <vt:lpstr>Practice: constructor + prototypes 1</vt:lpstr>
      <vt:lpstr>Practice 2: Constructor functions and prototypes</vt:lpstr>
      <vt:lpstr>Questions from elsewhere</vt:lpstr>
      <vt:lpstr>The Pseudo-classical Pattern and the OLOO Pattern</vt:lpstr>
      <vt:lpstr>Pseudo-classical pattern</vt:lpstr>
      <vt:lpstr>OLOO</vt:lpstr>
      <vt:lpstr>Additional reading comparing two approaches</vt:lpstr>
      <vt:lpstr>More Methods on the Object Constructor</vt:lpstr>
      <vt:lpstr>More methods on Object</vt:lpstr>
      <vt:lpstr>More methods on the Object (3)</vt:lpstr>
      <vt:lpstr>Doug Crockford lecture on JS</vt:lpstr>
      <vt:lpstr>Object Creation Patterns - Ancestors</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dc:creator>
  <cp:lastModifiedBy>DC</cp:lastModifiedBy>
  <cp:revision>202</cp:revision>
  <cp:lastPrinted>2020-05-26T10:25:46Z</cp:lastPrinted>
  <dcterms:created xsi:type="dcterms:W3CDTF">2020-05-03T19:05:03Z</dcterms:created>
  <dcterms:modified xsi:type="dcterms:W3CDTF">2020-06-23T10:29:41Z</dcterms:modified>
</cp:coreProperties>
</file>